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9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CF1C-D7B1-42EC-8F30-FB6BB7542B79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9F2F-7E4B-4BF3-A033-C4FC0669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CF1C-D7B1-42EC-8F30-FB6BB7542B79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9F2F-7E4B-4BF3-A033-C4FC0669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3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CF1C-D7B1-42EC-8F30-FB6BB7542B79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9F2F-7E4B-4BF3-A033-C4FC0669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CF1C-D7B1-42EC-8F30-FB6BB7542B79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9F2F-7E4B-4BF3-A033-C4FC0669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6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CF1C-D7B1-42EC-8F30-FB6BB7542B79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9F2F-7E4B-4BF3-A033-C4FC0669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5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CF1C-D7B1-42EC-8F30-FB6BB7542B79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9F2F-7E4B-4BF3-A033-C4FC0669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CF1C-D7B1-42EC-8F30-FB6BB7542B79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9F2F-7E4B-4BF3-A033-C4FC0669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CF1C-D7B1-42EC-8F30-FB6BB7542B79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9F2F-7E4B-4BF3-A033-C4FC0669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5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CF1C-D7B1-42EC-8F30-FB6BB7542B79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9F2F-7E4B-4BF3-A033-C4FC0669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1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CF1C-D7B1-42EC-8F30-FB6BB7542B79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9F2F-7E4B-4BF3-A033-C4FC0669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CF1C-D7B1-42EC-8F30-FB6BB7542B79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9F2F-7E4B-4BF3-A033-C4FC0669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7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8CF1C-D7B1-42EC-8F30-FB6BB7542B79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9F2F-7E4B-4BF3-A033-C4FC0669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8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4447" y="1928122"/>
            <a:ext cx="7804404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</a:rPr>
              <a:t>Understanding By Design (UBD</a:t>
            </a:r>
            <a:r>
              <a:rPr lang="en-US" sz="3200" b="1" dirty="0" smtClean="0">
                <a:solidFill>
                  <a:prstClr val="black"/>
                </a:solidFill>
              </a:rPr>
              <a:t>)</a:t>
            </a:r>
            <a:r>
              <a:rPr lang="en-US" sz="3200" dirty="0" smtClean="0">
                <a:solidFill>
                  <a:prstClr val="black"/>
                </a:solidFill>
              </a:rPr>
              <a:t>—</a:t>
            </a:r>
            <a:r>
              <a:rPr lang="en-US" sz="3200" b="1" dirty="0" smtClean="0">
                <a:solidFill>
                  <a:prstClr val="black"/>
                </a:solidFill>
              </a:rPr>
              <a:t>in Organizational </a:t>
            </a:r>
            <a:r>
              <a:rPr lang="en-US" sz="3200" b="1" dirty="0" smtClean="0"/>
              <a:t>Leadership, followers are more willing and able to support, meet, and exceed the goals if they are valued as key players in the success and know what the ultimate goals are.</a:t>
            </a:r>
            <a:endParaRPr lang="en-US" sz="3200" b="1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5586" y="500062"/>
            <a:ext cx="8226972" cy="1428060"/>
            <a:chOff x="754114" y="500062"/>
            <a:chExt cx="10969295" cy="142806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754114" y="500062"/>
              <a:ext cx="10326329" cy="901035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b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1800"/>
                </a:spcBef>
              </a:pPr>
              <a:endParaRPr lang="en-US" b="1" dirty="0" smtClean="0"/>
            </a:p>
            <a:p>
              <a:pPr algn="ctr">
                <a:spcBef>
                  <a:spcPts val="1800"/>
                </a:spcBef>
              </a:pPr>
              <a:r>
                <a:rPr lang="en-US" sz="16000" b="1" dirty="0">
                  <a:latin typeface="+mn-lt"/>
                </a:rPr>
                <a:t>Understanding By Design (UBD)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	 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01648" y="1558790"/>
              <a:ext cx="36217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smtClean="0"/>
                <a:t>Wiggins &amp; McTighe, </a:t>
              </a:r>
              <a:r>
                <a:rPr lang="en-US" dirty="0" smtClean="0">
                  <a:solidFill>
                    <a:prstClr val="black"/>
                  </a:solidFill>
                </a:rPr>
                <a:t>1998)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65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5586" y="1638474"/>
            <a:ext cx="8229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smtClean="0">
                <a:solidFill>
                  <a:prstClr val="black"/>
                </a:solidFill>
              </a:rPr>
              <a:t>1</a:t>
            </a:r>
            <a:r>
              <a:rPr lang="en-US" sz="3200" b="1" dirty="0" smtClean="0">
                <a:solidFill>
                  <a:prstClr val="black"/>
                </a:solidFill>
              </a:rPr>
              <a:t>.  Consider your Team Vision.</a:t>
            </a:r>
          </a:p>
          <a:p>
            <a:pPr marL="514350" lvl="0" indent="-514350">
              <a:lnSpc>
                <a:spcPct val="150000"/>
              </a:lnSpc>
              <a:buAutoNum type="arabicPeriod" startAt="2"/>
            </a:pPr>
            <a:r>
              <a:rPr lang="en-US" sz="3200" b="1" dirty="0" smtClean="0">
                <a:solidFill>
                  <a:prstClr val="black"/>
                </a:solidFill>
              </a:rPr>
              <a:t>Walk “Backwards” Down the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smtClean="0">
                <a:solidFill>
                  <a:prstClr val="black"/>
                </a:solidFill>
              </a:rPr>
              <a:t>Steps from </a:t>
            </a:r>
            <a:r>
              <a:rPr lang="en-US" sz="3200" b="1" dirty="0" smtClean="0">
                <a:solidFill>
                  <a:prstClr val="black"/>
                </a:solidFill>
              </a:rPr>
              <a:t>that Goal.</a:t>
            </a:r>
          </a:p>
          <a:p>
            <a:pPr marL="514350" lvl="0" indent="-514350">
              <a:lnSpc>
                <a:spcPct val="150000"/>
              </a:lnSpc>
              <a:buAutoNum type="arabicPeriod" startAt="3"/>
            </a:pPr>
            <a:r>
              <a:rPr lang="en-US" sz="3200" b="1" dirty="0" smtClean="0">
                <a:solidFill>
                  <a:prstClr val="black"/>
                </a:solidFill>
              </a:rPr>
              <a:t>Work Together to Come to the </a:t>
            </a:r>
            <a:r>
              <a:rPr lang="en-US" sz="3200" b="1" i="1" u="sng" dirty="0" smtClean="0">
                <a:solidFill>
                  <a:prstClr val="black"/>
                </a:solidFill>
              </a:rPr>
              <a:t>Starting Point   </a:t>
            </a:r>
          </a:p>
          <a:p>
            <a:pPr lvl="0"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</a:rPr>
              <a:t>      to Reach that Goal.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514" r="15882" b="50456"/>
          <a:stretch/>
        </p:blipFill>
        <p:spPr bwMode="auto">
          <a:xfrm>
            <a:off x="7279569" y="1828800"/>
            <a:ext cx="1511090" cy="1803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65586" y="381000"/>
            <a:ext cx="8329842" cy="6157897"/>
            <a:chOff x="754114" y="500062"/>
            <a:chExt cx="11106455" cy="6157897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754114" y="500062"/>
              <a:ext cx="10326329" cy="901035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b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1800"/>
                </a:spcBef>
              </a:pPr>
              <a:endParaRPr lang="en-US" b="1" dirty="0" smtClean="0"/>
            </a:p>
            <a:p>
              <a:pPr algn="ctr">
                <a:spcBef>
                  <a:spcPts val="1800"/>
                </a:spcBef>
              </a:pPr>
              <a:r>
                <a:rPr lang="en-US" sz="16000" b="1" dirty="0" smtClean="0">
                  <a:latin typeface="+mn-lt"/>
                </a:rPr>
                <a:t>UBD + Action Plan</a:t>
              </a:r>
              <a:endParaRPr lang="en-US" sz="16000" b="1" dirty="0">
                <a:latin typeface="+mn-lt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	 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238808" y="6288627"/>
              <a:ext cx="36217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smtClean="0"/>
                <a:t>Wiggins &amp; McTighe, </a:t>
              </a:r>
              <a:r>
                <a:rPr lang="en-US" dirty="0" smtClean="0">
                  <a:solidFill>
                    <a:prstClr val="black"/>
                  </a:solidFill>
                </a:rPr>
                <a:t>1998)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01098"/>
            <a:ext cx="1337381" cy="117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latin typeface="+mn-lt"/>
              </a:rPr>
              <a:t>Action Plan</a:t>
            </a:r>
            <a:endParaRPr lang="en-US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 Document that Lists a Sequence of Steps that Must Be Performed Well, For A Strategy To Succeed; that is to attain your Goal.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Three Major Elements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Specific Tasks: What Will be done and by Whom.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Deadline: When Will It Be Done. 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Resource Allocation: What Specific Funds Are Available for Specific Activities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b416PU2jGoI/U3l7FuP07LI/AAAAAAAAAIk/a96A0y1l9jU/s1600/action+plan+teaching+and+learning+edit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" b="7900"/>
          <a:stretch/>
        </p:blipFill>
        <p:spPr bwMode="auto">
          <a:xfrm>
            <a:off x="609600" y="1803903"/>
            <a:ext cx="7945925" cy="42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803923">
            <a:off x="2667000" y="4953000"/>
            <a:ext cx="3199915" cy="92333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EXAMPLE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16550" t="23499" r="16117" b="68455"/>
          <a:stretch/>
        </p:blipFill>
        <p:spPr bwMode="auto">
          <a:xfrm>
            <a:off x="777089" y="961730"/>
            <a:ext cx="7528711" cy="638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/>
              <a:t>Your </a:t>
            </a:r>
            <a:r>
              <a:rPr lang="en-US" b="1" dirty="0" smtClean="0"/>
              <a:t>Team </a:t>
            </a:r>
            <a:r>
              <a:rPr lang="en-US" b="1" dirty="0" smtClean="0">
                <a:latin typeface="+mn-lt"/>
              </a:rPr>
              <a:t>Action Plan</a:t>
            </a:r>
            <a:endParaRPr lang="en-US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006428"/>
              </p:ext>
            </p:extLst>
          </p:nvPr>
        </p:nvGraphicFramePr>
        <p:xfrm>
          <a:off x="457200" y="1600200"/>
          <a:ext cx="82296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286000"/>
                <a:gridCol w="2514600"/>
                <a:gridCol w="1676400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Specific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Specific Tasks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 Ws &amp;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an H*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Resource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Deadline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9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6305" t="17699" r="5641" b="39233"/>
          <a:stretch/>
        </p:blipFill>
        <p:spPr bwMode="auto">
          <a:xfrm rot="339850">
            <a:off x="6060535" y="3106953"/>
            <a:ext cx="2833878" cy="1923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587" y="1143000"/>
            <a:ext cx="710107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 Who is Responsible?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 What Specifically is to be Done?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 Where will this be Done?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 When do we need it by?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 How will this be done?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 Who Checks that it is Done?</a:t>
            </a:r>
            <a:endParaRPr lang="en-US" sz="36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3600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3600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49543" y="5733288"/>
            <a:ext cx="1831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(McCarthy, often)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Specific </a:t>
            </a:r>
            <a:r>
              <a:rPr lang="en-US" b="1" dirty="0" smtClean="0">
                <a:latin typeface="+mn-lt"/>
              </a:rPr>
              <a:t>Tasks 5 Ws &amp; an H* 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69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242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Action Plan</vt:lpstr>
      <vt:lpstr>PowerPoint Presentation</vt:lpstr>
      <vt:lpstr>Your Team Action Plan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uswdp</dc:creator>
  <cp:lastModifiedBy>uswdp</cp:lastModifiedBy>
  <cp:revision>1</cp:revision>
  <dcterms:created xsi:type="dcterms:W3CDTF">2016-07-27T22:33:42Z</dcterms:created>
  <dcterms:modified xsi:type="dcterms:W3CDTF">2016-07-27T22:34:50Z</dcterms:modified>
</cp:coreProperties>
</file>