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61" r:id="rId2"/>
    <p:sldId id="301" r:id="rId3"/>
    <p:sldId id="302" r:id="rId4"/>
    <p:sldId id="285" r:id="rId5"/>
    <p:sldId id="283" r:id="rId6"/>
    <p:sldId id="284" r:id="rId7"/>
    <p:sldId id="300" r:id="rId8"/>
    <p:sldId id="294" r:id="rId9"/>
    <p:sldId id="269" r:id="rId10"/>
    <p:sldId id="262" r:id="rId11"/>
    <p:sldId id="273" r:id="rId12"/>
    <p:sldId id="274" r:id="rId13"/>
    <p:sldId id="270" r:id="rId14"/>
    <p:sldId id="268" r:id="rId15"/>
    <p:sldId id="286" r:id="rId16"/>
    <p:sldId id="287" r:id="rId17"/>
    <p:sldId id="288" r:id="rId18"/>
    <p:sldId id="289" r:id="rId19"/>
    <p:sldId id="290" r:id="rId20"/>
    <p:sldId id="291" r:id="rId21"/>
    <p:sldId id="276" r:id="rId22"/>
    <p:sldId id="278" r:id="rId23"/>
    <p:sldId id="295" r:id="rId24"/>
    <p:sldId id="279" r:id="rId25"/>
    <p:sldId id="296" r:id="rId26"/>
    <p:sldId id="297" r:id="rId27"/>
    <p:sldId id="298" r:id="rId28"/>
    <p:sldId id="299" r:id="rId29"/>
    <p:sldId id="260" r:id="rId30"/>
    <p:sldId id="303" r:id="rId31"/>
    <p:sldId id="257" r:id="rId32"/>
    <p:sldId id="258" r:id="rId33"/>
    <p:sldId id="259" r:id="rId34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898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5EEBF8-0039-49CD-B7AE-8B34E4F02954}" type="datetimeFigureOut">
              <a:rPr lang="en-US" smtClean="0"/>
              <a:t>7/28/2016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CDA0EA-7732-478E-9F56-A1B82CFAFC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1891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F41D88A4-B7E3-4531-9D16-AA6474EBF37F}" type="datetimeFigureOut">
              <a:rPr lang="en-US" smtClean="0"/>
              <a:t>7/28/2016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5A7B8BB9-DDA1-4367-91DE-A09D2B1A19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73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509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b="1" dirty="0" smtClean="0"/>
              <a:t>Identify</a:t>
            </a:r>
            <a:r>
              <a:rPr lang="en-US" b="1" baseline="0" dirty="0" smtClean="0"/>
              <a:t> Desired Results</a:t>
            </a:r>
            <a:endParaRPr lang="en-US" b="1" dirty="0" smtClean="0"/>
          </a:p>
          <a:p>
            <a:pPr>
              <a:buFont typeface="Arial"/>
              <a:buChar char="•"/>
            </a:pPr>
            <a:r>
              <a:rPr lang="en-US" dirty="0" smtClean="0"/>
              <a:t>What are worthy, appropriate results?</a:t>
            </a:r>
          </a:p>
          <a:p>
            <a:pPr>
              <a:buFont typeface="Arial"/>
              <a:buChar char="•"/>
            </a:pPr>
            <a:r>
              <a:rPr lang="en-US" dirty="0" smtClean="0"/>
              <a:t>What are the key desired learnings?</a:t>
            </a:r>
          </a:p>
          <a:p>
            <a:pPr>
              <a:buFont typeface="Arial"/>
              <a:buChar char="•"/>
            </a:pPr>
            <a:r>
              <a:rPr lang="en-US" dirty="0" smtClean="0"/>
              <a:t>What should students come away understanding, knowing and able to do?</a:t>
            </a:r>
          </a:p>
          <a:p>
            <a:pPr>
              <a:buFont typeface="Arial"/>
              <a:buChar char="•"/>
            </a:pPr>
            <a:r>
              <a:rPr lang="en-US" dirty="0" smtClean="0"/>
              <a:t>What big ideas can frame these objectives?</a:t>
            </a:r>
          </a:p>
          <a:p>
            <a:pPr>
              <a:buFont typeface="Arial"/>
              <a:buChar char="•"/>
            </a:pPr>
            <a:r>
              <a:rPr lang="en-US" dirty="0" smtClean="0"/>
              <a:t>What essential questions can help students</a:t>
            </a:r>
            <a:r>
              <a:rPr lang="en-US" baseline="0" dirty="0" smtClean="0"/>
              <a:t> explore? </a:t>
            </a:r>
            <a:endParaRPr lang="en-US" dirty="0" smtClean="0"/>
          </a:p>
          <a:p>
            <a:pPr defTabSz="924408"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Determine Acceptable Evidence</a:t>
            </a:r>
          </a:p>
          <a:p>
            <a:pPr>
              <a:buFont typeface="Arial"/>
              <a:buChar char="•"/>
            </a:pPr>
            <a:r>
              <a:rPr lang="en-US" dirty="0" smtClean="0"/>
              <a:t>What is evidence of the desired results?</a:t>
            </a:r>
          </a:p>
          <a:p>
            <a:pPr>
              <a:buFont typeface="Arial"/>
              <a:buChar char="•"/>
            </a:pPr>
            <a:r>
              <a:rPr lang="en-US" dirty="0" smtClean="0"/>
              <a:t>In particular, what is appropriate evidence of the desired understanding?</a:t>
            </a:r>
          </a:p>
          <a:p>
            <a:pPr defTabSz="924408"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Learning Experiences</a:t>
            </a:r>
          </a:p>
          <a:p>
            <a:pPr defTabSz="924408">
              <a:buFont typeface="Arial"/>
              <a:buChar char="•"/>
              <a:defRPr/>
            </a:pPr>
            <a:r>
              <a:rPr lang="en-US" dirty="0" smtClean="0"/>
              <a:t>What learning activities and teaching promote understanding, knowledge, skill, student interest and excellence?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4EC60-DBF9-4DB5-8ABC-79B4DE41E01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866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Certificates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F95B35-DAAD-45A1-9DDF-9CD0C12964F8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195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078D8-F261-4021-B878-B57C28887AE8}" type="datetime1">
              <a:rPr lang="en-US" smtClean="0"/>
              <a:t>7/28/2016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08F51-A50E-4CD1-A968-8E4A200634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700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9FE7A-A235-4376-AFCF-44884E59401F}" type="datetime1">
              <a:rPr lang="en-US" smtClean="0"/>
              <a:t>7/28/2016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08F51-A50E-4CD1-A968-8E4A200634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160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C4793-68FC-47BA-A257-E5C97EDCBBB0}" type="datetime1">
              <a:rPr lang="en-US" smtClean="0"/>
              <a:t>7/28/2016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08F51-A50E-4CD1-A968-8E4A200634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075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4722A-5C49-46AB-8BCF-8B525456D04C}" type="datetime1">
              <a:rPr lang="en-US" smtClean="0"/>
              <a:t>7/28/2016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08F51-A50E-4CD1-A968-8E4A200634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16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ED3D7-5FBC-401E-8B86-71D01C3A9A0F}" type="datetime1">
              <a:rPr lang="en-US" smtClean="0"/>
              <a:t>7/28/2016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08F51-A50E-4CD1-A968-8E4A200634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438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4E1AC-641F-4228-8C84-DCD7A4B19471}" type="datetime1">
              <a:rPr lang="en-US" smtClean="0"/>
              <a:t>7/28/2016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08F51-A50E-4CD1-A968-8E4A200634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563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C49C9-1C3B-4CD3-B7DC-A227FE55D30F}" type="datetime1">
              <a:rPr lang="en-US" smtClean="0"/>
              <a:t>7/28/2016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08F51-A50E-4CD1-A968-8E4A200634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552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7C5AC-E897-42F7-8174-C850C1C30E90}" type="datetime1">
              <a:rPr lang="en-US" smtClean="0"/>
              <a:t>7/28/2016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08F51-A50E-4CD1-A968-8E4A200634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139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CDE06-0CF9-4E7B-998B-4D54949249D1}" type="datetime1">
              <a:rPr lang="en-US" smtClean="0"/>
              <a:t>7/28/2016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08F51-A50E-4CD1-A968-8E4A200634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776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3A38C-D056-4A15-A948-419459165617}" type="datetime1">
              <a:rPr lang="en-US" smtClean="0"/>
              <a:t>7/28/2016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08F51-A50E-4CD1-A968-8E4A200634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800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69EB9-3E7D-4023-B414-E766F6CAEE3F}" type="datetime1">
              <a:rPr lang="en-US" smtClean="0"/>
              <a:t>7/28/2016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08F51-A50E-4CD1-A968-8E4A200634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531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C3FD8-4493-42FF-9247-455F1338044B}" type="datetime1">
              <a:rPr lang="en-US" smtClean="0"/>
              <a:t>7/28/2016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08F51-A50E-4CD1-A968-8E4A200634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533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drraymccarthy@gmail.com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drraymccarthy.weebly.com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Katharine_Cook_Briggs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discoveryourpersonality.com/career-tests.html" TargetMode="External"/><Relationship Id="rId4" Type="http://schemas.openxmlformats.org/officeDocument/2006/relationships/hyperlink" Target="https://en.wikipedia.org/wiki/Isabel_Briggs_Myers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29565" y="3660737"/>
            <a:ext cx="7886700" cy="178212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b="1" dirty="0" smtClean="0"/>
              <a:t>Leadership Development Workshop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Day 4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49602" y="5312205"/>
            <a:ext cx="7886700" cy="6873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dirty="0" smtClean="0"/>
              <a:t>Dr. Ray McCarthy</a:t>
            </a:r>
            <a:endParaRPr lang="en-US" sz="3200" dirty="0"/>
          </a:p>
        </p:txBody>
      </p:sp>
      <p:pic>
        <p:nvPicPr>
          <p:cNvPr id="8" name="Picture 7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0" t="13890" r="5412" b="17297"/>
          <a:stretch>
            <a:fillRect/>
          </a:stretch>
        </p:blipFill>
        <p:spPr bwMode="auto">
          <a:xfrm>
            <a:off x="654286" y="297216"/>
            <a:ext cx="2564606" cy="103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Description: C:\Users\SAmaj.FHIASIA\Pictures\USWDP templates\USWDP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375" y="216393"/>
            <a:ext cx="1360170" cy="12573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87F42-73C3-4E5D-959C-90B5B9DBC425}" type="slidenum">
              <a:rPr lang="en-US" smtClean="0"/>
              <a:t>1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29565" y="1550606"/>
            <a:ext cx="7837260" cy="20129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UNIVERSITY SUPPORT </a:t>
            </a:r>
          </a:p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and Work Force</a:t>
            </a:r>
          </a:p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Development Program </a:t>
            </a:r>
            <a:endParaRPr lang="en-US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69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89711" y="1524000"/>
            <a:ext cx="8839200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800" b="1" dirty="0">
                <a:latin typeface="+mn-lt"/>
              </a:rPr>
              <a:t>“…at Toyota…every team leader </a:t>
            </a:r>
            <a:r>
              <a:rPr lang="en-US" sz="4800" b="1" dirty="0" smtClean="0">
                <a:latin typeface="+mn-lt"/>
              </a:rPr>
              <a:t>and </a:t>
            </a:r>
            <a:r>
              <a:rPr lang="en-US" sz="4800" b="1" dirty="0">
                <a:latin typeface="+mn-lt"/>
              </a:rPr>
              <a:t>manager is </a:t>
            </a:r>
            <a:r>
              <a:rPr lang="en-US" sz="4800" b="1" dirty="0" smtClean="0">
                <a:latin typeface="+mn-lt"/>
              </a:rPr>
              <a:t>a teacher </a:t>
            </a:r>
            <a:r>
              <a:rPr lang="en-US" sz="4800" b="1" dirty="0">
                <a:latin typeface="+mn-lt"/>
              </a:rPr>
              <a:t>first!”</a:t>
            </a:r>
          </a:p>
          <a:p>
            <a:pPr eaLnBrk="1" hangingPunct="1"/>
            <a:endParaRPr lang="en-US" dirty="0">
              <a:latin typeface="Times New Roman" pitchFamily="18" charset="0"/>
            </a:endParaRPr>
          </a:p>
        </p:txBody>
      </p:sp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6625675" y="5334000"/>
            <a:ext cx="215155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dirty="0"/>
              <a:t>(</a:t>
            </a:r>
            <a:r>
              <a:rPr lang="en-US" dirty="0" smtClean="0"/>
              <a:t>Liker </a:t>
            </a:r>
            <a:r>
              <a:rPr lang="en-US" dirty="0"/>
              <a:t>&amp; </a:t>
            </a:r>
            <a:r>
              <a:rPr lang="en-US" dirty="0" smtClean="0"/>
              <a:t>Meier, 2007</a:t>
            </a:r>
            <a:r>
              <a:rPr lang="en-US" dirty="0"/>
              <a:t>)</a:t>
            </a:r>
          </a:p>
          <a:p>
            <a:pPr eaLnBrk="0" hangingPunct="0"/>
            <a:endParaRPr lang="en-US" dirty="0"/>
          </a:p>
        </p:txBody>
      </p:sp>
      <p:pic>
        <p:nvPicPr>
          <p:cNvPr id="3074" name="Picture 2" descr="Image result for toyota logo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276600"/>
            <a:ext cx="2447322" cy="1752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04800" y="304800"/>
            <a:ext cx="8534399" cy="914400"/>
          </a:xfrm>
          <a:prstGeom prst="rect">
            <a:avLst/>
          </a:prstGeom>
          <a:solidFill>
            <a:srgbClr val="0070C0"/>
          </a:solidFill>
        </p:spPr>
        <p:txBody>
          <a:bodyPr rIns="132080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 smtClean="0"/>
          </a:p>
          <a:p>
            <a:r>
              <a:rPr lang="en-US" sz="3600" b="1" dirty="0" smtClean="0"/>
              <a:t>Great </a:t>
            </a:r>
            <a:r>
              <a:rPr lang="en-US" sz="3600" b="1" dirty="0"/>
              <a:t>Leading is Great Teaching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08F51-A50E-4CD1-A968-8E4A2006349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58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04801" y="304800"/>
            <a:ext cx="5867400" cy="914400"/>
          </a:xfrm>
          <a:prstGeom prst="rect">
            <a:avLst/>
          </a:prstGeom>
          <a:solidFill>
            <a:srgbClr val="0070C0"/>
          </a:solidFill>
        </p:spPr>
        <p:txBody>
          <a:bodyPr rIns="13208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Leader’s Tool Box</a:t>
            </a:r>
            <a:endParaRPr lang="en-US" dirty="0">
              <a:effectLst/>
            </a:endParaRPr>
          </a:p>
        </p:txBody>
      </p:sp>
      <p:pic>
        <p:nvPicPr>
          <p:cNvPr id="3074" name="Picture 2" descr="Image result for Homemade Wooden Tool Box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81400"/>
            <a:ext cx="3860800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" y="1575693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/>
              <a:t>“If the only tool you have is a hammer, you tend to treat </a:t>
            </a:r>
            <a:r>
              <a:rPr lang="en-US" sz="2400" b="1" dirty="0" smtClean="0"/>
              <a:t>every </a:t>
            </a:r>
            <a:r>
              <a:rPr lang="en-US" sz="2400" b="1" dirty="0"/>
              <a:t> </a:t>
            </a:r>
            <a:r>
              <a:rPr lang="en-US" sz="2400" b="1" dirty="0" smtClean="0"/>
              <a:t>    </a:t>
            </a:r>
          </a:p>
          <a:p>
            <a:pPr>
              <a:lnSpc>
                <a:spcPct val="150000"/>
              </a:lnSpc>
            </a:pPr>
            <a:r>
              <a:rPr lang="en-US" sz="2400" b="1" dirty="0"/>
              <a:t> </a:t>
            </a:r>
            <a:r>
              <a:rPr lang="en-US" sz="2400" b="1" dirty="0" smtClean="0"/>
              <a:t>             problem </a:t>
            </a:r>
            <a:r>
              <a:rPr lang="en-US" sz="2400" b="1" dirty="0"/>
              <a:t>as if it were a nail.”</a:t>
            </a:r>
            <a:r>
              <a:rPr lang="en-US" sz="2400" dirty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4948907" y="2776022"/>
            <a:ext cx="1621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</a:rPr>
              <a:t>(Maslow, 1966)</a:t>
            </a:r>
          </a:p>
        </p:txBody>
      </p:sp>
      <p:pic>
        <p:nvPicPr>
          <p:cNvPr id="3076" name="Picture 4" descr="Image result for hammer and na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581400"/>
            <a:ext cx="2857500" cy="2143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48400" y="577334"/>
            <a:ext cx="2245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(Dr. Joe Berger, Often)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08F51-A50E-4CD1-A968-8E4A2006349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26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04800" y="304800"/>
            <a:ext cx="6309511" cy="914400"/>
          </a:xfrm>
          <a:prstGeom prst="rect">
            <a:avLst/>
          </a:prstGeom>
          <a:solidFill>
            <a:srgbClr val="0070C0"/>
          </a:solidFill>
        </p:spPr>
        <p:txBody>
          <a:bodyPr rIns="13208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Leader’s Tool Box</a:t>
            </a:r>
            <a:endParaRPr lang="en-US" dirty="0">
              <a:effectLst/>
            </a:endParaRPr>
          </a:p>
        </p:txBody>
      </p:sp>
      <p:pic>
        <p:nvPicPr>
          <p:cNvPr id="3074" name="Picture 2" descr="Image result for Homemade Wooden Tool Box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882" y="533400"/>
            <a:ext cx="243840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cdn.projectsmart.co.uk/img/swot-analysi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054" y="1447800"/>
            <a:ext cx="2146146" cy="214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/>
          <p:nvPr/>
        </p:nvPicPr>
        <p:blipFill rotWithShape="1">
          <a:blip r:embed="rId4"/>
          <a:srcRect l="36917" t="69085" r="43029" b="12400"/>
          <a:stretch/>
        </p:blipFill>
        <p:spPr bwMode="auto">
          <a:xfrm>
            <a:off x="2667754" y="3689332"/>
            <a:ext cx="2514600" cy="17162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5715000" y="4191000"/>
            <a:ext cx="3276600" cy="2429256"/>
            <a:chOff x="4700134" y="2074258"/>
            <a:chExt cx="7032049" cy="4650607"/>
          </a:xfrm>
        </p:grpSpPr>
        <p:sp>
          <p:nvSpPr>
            <p:cNvPr id="9" name="Oval 8"/>
            <p:cNvSpPr/>
            <p:nvPr/>
          </p:nvSpPr>
          <p:spPr>
            <a:xfrm>
              <a:off x="7081578" y="2074260"/>
              <a:ext cx="4650605" cy="4650605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4700134" y="2074258"/>
              <a:ext cx="4650605" cy="4650605"/>
            </a:xfrm>
            <a:prstGeom prst="ellipse">
              <a:avLst/>
            </a:prstGeom>
            <a:solidFill>
              <a:srgbClr val="FF0000">
                <a:alpha val="40000"/>
              </a:srgb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700134" y="3833703"/>
              <a:ext cx="2583798" cy="6111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/>
                <a:t>Venn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096235" y="3834254"/>
              <a:ext cx="2468003" cy="6111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920692" y="5085302"/>
            <a:ext cx="992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Diagram</a:t>
            </a:r>
            <a:endParaRPr lang="en-US" b="1" dirty="0"/>
          </a:p>
        </p:txBody>
      </p:sp>
      <p:pic>
        <p:nvPicPr>
          <p:cNvPr id="15" name="Picture 14"/>
          <p:cNvPicPr/>
          <p:nvPr/>
        </p:nvPicPr>
        <p:blipFill rotWithShape="1">
          <a:blip r:embed="rId5"/>
          <a:srcRect l="17179" r="10257"/>
          <a:stretch/>
        </p:blipFill>
        <p:spPr bwMode="auto">
          <a:xfrm>
            <a:off x="111403" y="1354795"/>
            <a:ext cx="2769108" cy="2438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533400" y="4926080"/>
            <a:ext cx="1752600" cy="1552325"/>
            <a:chOff x="1965960" y="3639312"/>
            <a:chExt cx="1161288" cy="980194"/>
          </a:xfrm>
        </p:grpSpPr>
        <p:sp>
          <p:nvSpPr>
            <p:cNvPr id="20" name="Oval 19"/>
            <p:cNvSpPr/>
            <p:nvPr/>
          </p:nvSpPr>
          <p:spPr>
            <a:xfrm>
              <a:off x="1965960" y="3639312"/>
              <a:ext cx="1161288" cy="980194"/>
            </a:xfrm>
            <a:prstGeom prst="ellipse">
              <a:avLst/>
            </a:prstGeom>
            <a:gradFill flip="none" rotWithShape="1">
              <a:gsLst>
                <a:gs pos="2000">
                  <a:srgbClr val="FFC000"/>
                </a:gs>
                <a:gs pos="91000">
                  <a:srgbClr val="5B9BD5">
                    <a:tint val="44500"/>
                    <a:satMod val="160000"/>
                  </a:srgbClr>
                </a:gs>
                <a:gs pos="100000">
                  <a:sysClr val="windowText" lastClr="000000"/>
                </a:gs>
              </a:gsLst>
              <a:lin ang="2700000" scaled="1"/>
              <a:tileRect/>
            </a:gradFill>
            <a:ln w="12700" cap="flat" cmpd="sng" algn="ctr">
              <a:solidFill>
                <a:srgbClr val="FFC000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123813" y="3904708"/>
              <a:ext cx="853412" cy="4330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Why?</a:t>
              </a:r>
            </a:p>
          </p:txBody>
        </p:sp>
      </p:grpSp>
      <p:sp>
        <p:nvSpPr>
          <p:cNvPr id="4" name="Rectangle 3"/>
          <p:cNvSpPr/>
          <p:nvPr/>
        </p:nvSpPr>
        <p:spPr>
          <a:xfrm>
            <a:off x="2667754" y="5715000"/>
            <a:ext cx="2848857" cy="769441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prstClr val="black"/>
                </a:solidFill>
                <a:ea typeface="+mj-ea"/>
                <a:cs typeface="+mj-cs"/>
              </a:rPr>
              <a:t>Action Plan</a:t>
            </a:r>
            <a:endParaRPr lang="en-US" dirty="0"/>
          </a:p>
        </p:txBody>
      </p:sp>
      <p:pic>
        <p:nvPicPr>
          <p:cNvPr id="17" name="Picture 16"/>
          <p:cNvPicPr/>
          <p:nvPr/>
        </p:nvPicPr>
        <p:blipFill rotWithShape="1">
          <a:blip r:embed="rId6"/>
          <a:srcRect l="18462" t="33732" r="27051" b="21139"/>
          <a:stretch/>
        </p:blipFill>
        <p:spPr bwMode="auto">
          <a:xfrm>
            <a:off x="6096000" y="2602624"/>
            <a:ext cx="2581865" cy="12864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08F51-A50E-4CD1-A968-8E4A2006349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80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6858000" y="3657600"/>
            <a:ext cx="14766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latin typeface="+mn-lt"/>
              </a:rPr>
              <a:t>(Fullan, 2008</a:t>
            </a:r>
            <a:r>
              <a:rPr lang="en-US" dirty="0"/>
              <a:t>)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331206" y="556141"/>
            <a:ext cx="8361328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4000" b="1" dirty="0" smtClean="0">
                <a:latin typeface="+mn-lt"/>
              </a:rPr>
              <a:t>Encourage an organizational culture </a:t>
            </a:r>
          </a:p>
          <a:p>
            <a:pPr eaLnBrk="1" hangingPunct="1">
              <a:lnSpc>
                <a:spcPct val="150000"/>
              </a:lnSpc>
            </a:pPr>
            <a:r>
              <a:rPr lang="en-US" sz="4000" b="1" dirty="0" smtClean="0">
                <a:latin typeface="+mn-lt"/>
              </a:rPr>
              <a:t>   in which</a:t>
            </a:r>
            <a:r>
              <a:rPr lang="en-US" sz="4000" b="1" dirty="0">
                <a:latin typeface="+mn-lt"/>
              </a:rPr>
              <a:t> </a:t>
            </a:r>
            <a:r>
              <a:rPr lang="en-US" sz="4000" b="1" dirty="0" smtClean="0">
                <a:latin typeface="+mn-lt"/>
              </a:rPr>
              <a:t>“leadership </a:t>
            </a:r>
            <a:r>
              <a:rPr lang="en-US" sz="4000" b="1" dirty="0">
                <a:latin typeface="+mn-lt"/>
              </a:rPr>
              <a:t>manifests itself </a:t>
            </a:r>
            <a:endParaRPr lang="en-US" sz="4000" b="1" dirty="0" smtClean="0">
              <a:latin typeface="+mn-lt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4000" b="1" dirty="0" smtClean="0">
                <a:latin typeface="+mn-lt"/>
              </a:rPr>
              <a:t>      at </a:t>
            </a:r>
            <a:r>
              <a:rPr lang="en-US" sz="4000" b="1" dirty="0">
                <a:latin typeface="+mn-lt"/>
              </a:rPr>
              <a:t>all levels of the organization</a:t>
            </a:r>
            <a:r>
              <a:rPr lang="en-US" sz="4000" b="1" i="1" dirty="0">
                <a:latin typeface="+mn-lt"/>
              </a:rPr>
              <a:t>.” </a:t>
            </a:r>
            <a:endParaRPr lang="en-US" sz="4000" i="1" dirty="0"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08F51-A50E-4CD1-A968-8E4A2006349B}" type="slidenum">
              <a:rPr lang="en-US" smtClean="0"/>
              <a:t>13</a:t>
            </a:fld>
            <a:endParaRPr lang="en-US" dirty="0"/>
          </a:p>
        </p:txBody>
      </p:sp>
      <p:pic>
        <p:nvPicPr>
          <p:cNvPr id="7" name="Picture 6" descr="FirefoxScreenSnapz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792261"/>
            <a:ext cx="1849483" cy="2629077"/>
          </a:xfrm>
          <a:prstGeom prst="rect">
            <a:avLst/>
          </a:prstGeom>
          <a:noFill/>
          <a:ln>
            <a:noFill/>
          </a:ln>
          <a:effectLst>
            <a:outerShdw blurRad="50800" dist="152400" dir="39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1209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637847"/>
              </p:ext>
            </p:extLst>
          </p:nvPr>
        </p:nvGraphicFramePr>
        <p:xfrm>
          <a:off x="381000" y="381000"/>
          <a:ext cx="8382000" cy="605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6" name="Slide" r:id="rId3" imgW="4572129" imgH="3428876" progId="PowerPoint.Slide.8">
                  <p:embed/>
                </p:oleObj>
              </mc:Choice>
              <mc:Fallback>
                <p:oleObj name="Slide" r:id="rId3" imgW="4572129" imgH="3428876" progId="PowerPoint.Slid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81000"/>
                        <a:ext cx="8382000" cy="6053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08F51-A50E-4CD1-A968-8E4A2006349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6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5586" y="2955956"/>
            <a:ext cx="77891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/>
              <a:t>Understanding By Design (UBD</a:t>
            </a:r>
            <a:r>
              <a:rPr lang="en-US" sz="3600" b="1" dirty="0" smtClean="0"/>
              <a:t>)</a:t>
            </a:r>
            <a:endParaRPr lang="en-US" sz="3600" dirty="0" smtClean="0"/>
          </a:p>
          <a:p>
            <a:pPr marL="457200">
              <a:lnSpc>
                <a:spcPct val="150000"/>
              </a:lnSpc>
            </a:pPr>
            <a:r>
              <a:rPr lang="en-US" sz="3600" b="1" dirty="0" smtClean="0"/>
              <a:t>a theory that suggests that we can learn more deeply if we know the end goal of our learning experiences. </a:t>
            </a:r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87F42-73C3-4E5D-959C-90B5B9DBC425}" type="slidenum">
              <a:rPr lang="en-US" smtClean="0"/>
              <a:t>15</a:t>
            </a:fld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36917" t="69085" r="43029" b="12400"/>
          <a:stretch/>
        </p:blipFill>
        <p:spPr bwMode="auto">
          <a:xfrm>
            <a:off x="565586" y="992109"/>
            <a:ext cx="2969447" cy="2243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565586" y="500062"/>
            <a:ext cx="7749274" cy="1428060"/>
            <a:chOff x="754114" y="500062"/>
            <a:chExt cx="10332364" cy="1428060"/>
          </a:xfrm>
        </p:grpSpPr>
        <p:sp>
          <p:nvSpPr>
            <p:cNvPr id="8" name="Title 1"/>
            <p:cNvSpPr txBox="1">
              <a:spLocks/>
            </p:cNvSpPr>
            <p:nvPr/>
          </p:nvSpPr>
          <p:spPr>
            <a:xfrm>
              <a:off x="754114" y="500062"/>
              <a:ext cx="10326329" cy="901035"/>
            </a:xfrm>
            <a:prstGeom prst="rect">
              <a:avLst/>
            </a:prstGeom>
            <a:solidFill>
              <a:schemeClr val="accent1"/>
            </a:solidFill>
          </p:spPr>
          <p:txBody>
            <a:bodyPr anchor="b">
              <a:normAutofit fontScale="25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spcBef>
                  <a:spcPts val="1800"/>
                </a:spcBef>
              </a:pPr>
              <a:endParaRPr lang="en-US" b="1" dirty="0" smtClean="0"/>
            </a:p>
            <a:p>
              <a:pPr algn="ctr">
                <a:spcBef>
                  <a:spcPts val="1800"/>
                </a:spcBef>
              </a:pPr>
              <a:r>
                <a:rPr lang="en-US" sz="16000" b="1" dirty="0">
                  <a:latin typeface="+mn-lt"/>
                </a:rPr>
                <a:t>Understanding By Design (UBD)</a:t>
              </a:r>
            </a:p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	  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7464717" y="1558790"/>
              <a:ext cx="362176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(</a:t>
              </a:r>
              <a:r>
                <a:rPr lang="en-US" dirty="0" smtClean="0"/>
                <a:t>Wiggins &amp; McTighe, </a:t>
              </a:r>
              <a:r>
                <a:rPr lang="en-US" dirty="0" smtClean="0">
                  <a:solidFill>
                    <a:prstClr val="black"/>
                  </a:solidFill>
                </a:rPr>
                <a:t>1998)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4779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"/>
          <p:cNvGrpSpPr/>
          <p:nvPr/>
        </p:nvGrpSpPr>
        <p:grpSpPr>
          <a:xfrm>
            <a:off x="228600" y="304800"/>
            <a:ext cx="2819400" cy="2667000"/>
            <a:chOff x="4632861" y="22458"/>
            <a:chExt cx="1859476" cy="1859476"/>
          </a:xfrm>
        </p:grpSpPr>
        <p:sp>
          <p:nvSpPr>
            <p:cNvPr id="19" name="Oval 18"/>
            <p:cNvSpPr/>
            <p:nvPr/>
          </p:nvSpPr>
          <p:spPr>
            <a:xfrm>
              <a:off x="4632861" y="22458"/>
              <a:ext cx="1859476" cy="1859476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Oval 6"/>
            <p:cNvSpPr/>
            <p:nvPr/>
          </p:nvSpPr>
          <p:spPr>
            <a:xfrm>
              <a:off x="4905175" y="294772"/>
              <a:ext cx="1314848" cy="13148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6600" b="1" cap="small" dirty="0" smtClean="0">
                  <a:solidFill>
                    <a:schemeClr val="tx1"/>
                  </a:solidFill>
                </a:rPr>
                <a:t>Goal</a:t>
              </a:r>
              <a:endParaRPr kumimoji="0" lang="en-US" sz="66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6" name="Group 8"/>
          <p:cNvGrpSpPr/>
          <p:nvPr/>
        </p:nvGrpSpPr>
        <p:grpSpPr>
          <a:xfrm>
            <a:off x="5867400" y="3810000"/>
            <a:ext cx="2773876" cy="2621476"/>
            <a:chOff x="3210060" y="4401390"/>
            <a:chExt cx="1859476" cy="1859476"/>
          </a:xfrm>
          <a:solidFill>
            <a:schemeClr val="accent1"/>
          </a:solidFill>
        </p:grpSpPr>
        <p:sp>
          <p:nvSpPr>
            <p:cNvPr id="13" name="Oval 12"/>
            <p:cNvSpPr/>
            <p:nvPr/>
          </p:nvSpPr>
          <p:spPr>
            <a:xfrm>
              <a:off x="3210060" y="4401390"/>
              <a:ext cx="1859476" cy="1859476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Oval 12"/>
            <p:cNvSpPr/>
            <p:nvPr/>
          </p:nvSpPr>
          <p:spPr>
            <a:xfrm>
              <a:off x="3482374" y="4673704"/>
              <a:ext cx="1314848" cy="131484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400" b="1" i="0" u="none" strike="noStrike" kern="1200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Process</a:t>
              </a:r>
            </a:p>
          </p:txBody>
        </p:sp>
      </p:grpSp>
      <p:grpSp>
        <p:nvGrpSpPr>
          <p:cNvPr id="7" name="Group 9"/>
          <p:cNvGrpSpPr/>
          <p:nvPr/>
        </p:nvGrpSpPr>
        <p:grpSpPr>
          <a:xfrm>
            <a:off x="2799587" y="2045208"/>
            <a:ext cx="3474037" cy="2831592"/>
            <a:chOff x="2330720" y="1582364"/>
            <a:chExt cx="1962780" cy="1972172"/>
          </a:xfrm>
          <a:solidFill>
            <a:schemeClr val="accent1"/>
          </a:solidFill>
        </p:grpSpPr>
        <p:sp>
          <p:nvSpPr>
            <p:cNvPr id="11" name="Oval 10"/>
            <p:cNvSpPr/>
            <p:nvPr/>
          </p:nvSpPr>
          <p:spPr>
            <a:xfrm>
              <a:off x="2330720" y="1582364"/>
              <a:ext cx="1962780" cy="1972172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val 14"/>
            <p:cNvSpPr/>
            <p:nvPr/>
          </p:nvSpPr>
          <p:spPr>
            <a:xfrm>
              <a:off x="2649931" y="1920451"/>
              <a:ext cx="1342954" cy="129599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kern="1200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Plan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kern="1200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Evidence of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800" b="1" dirty="0">
                  <a:solidFill>
                    <a:schemeClr val="tx1"/>
                  </a:solidFill>
                </a:rPr>
                <a:t>A</a:t>
              </a:r>
              <a:r>
                <a:rPr lang="en-US" sz="2800" b="1" dirty="0" smtClean="0">
                  <a:solidFill>
                    <a:schemeClr val="tx1"/>
                  </a:solidFill>
                </a:rPr>
                <a:t>ttainment</a:t>
              </a:r>
              <a:endParaRPr kumimoji="0" lang="en-US" sz="28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50" name="Title 49"/>
          <p:cNvSpPr>
            <a:spLocks noGrp="1"/>
          </p:cNvSpPr>
          <p:nvPr>
            <p:ph type="title"/>
          </p:nvPr>
        </p:nvSpPr>
        <p:spPr>
          <a:xfrm>
            <a:off x="3505200" y="152400"/>
            <a:ext cx="5181600" cy="1143000"/>
          </a:xfrm>
          <a:solidFill>
            <a:schemeClr val="accent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>Understanding </a:t>
            </a:r>
            <a:br>
              <a:rPr lang="en-US" b="1" dirty="0" smtClean="0"/>
            </a:br>
            <a:r>
              <a:rPr lang="en-US" b="1" i="1" dirty="0" smtClean="0"/>
              <a:t>by Design</a:t>
            </a:r>
            <a:endParaRPr lang="en-US" b="1" i="1" dirty="0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7" name="Bent-Up Arrow 46"/>
          <p:cNvSpPr/>
          <p:nvPr/>
        </p:nvSpPr>
        <p:spPr>
          <a:xfrm rot="5400000">
            <a:off x="1714500" y="3050906"/>
            <a:ext cx="1028700" cy="1257300"/>
          </a:xfrm>
          <a:prstGeom prst="bentUpArrow">
            <a:avLst>
              <a:gd name="adj1" fmla="val 25000"/>
              <a:gd name="adj2" fmla="val 24343"/>
              <a:gd name="adj3" fmla="val 250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Bent-Up Arrow 48"/>
          <p:cNvSpPr/>
          <p:nvPr/>
        </p:nvSpPr>
        <p:spPr>
          <a:xfrm rot="5400000">
            <a:off x="4305300" y="4914900"/>
            <a:ext cx="1028700" cy="1257300"/>
          </a:xfrm>
          <a:prstGeom prst="bentUpArrow">
            <a:avLst>
              <a:gd name="adj1" fmla="val 25000"/>
              <a:gd name="adj2" fmla="val 24343"/>
              <a:gd name="adj3" fmla="val 250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Title 49"/>
          <p:cNvSpPr txBox="1">
            <a:spLocks/>
          </p:cNvSpPr>
          <p:nvPr/>
        </p:nvSpPr>
        <p:spPr>
          <a:xfrm>
            <a:off x="228600" y="5334000"/>
            <a:ext cx="3509010" cy="114300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“Backward</a:t>
            </a:r>
            <a:r>
              <a:rPr kumimoji="0" lang="en-US" sz="4400" b="1" i="0" u="none" strike="noStrike" kern="1200" cap="none" spc="0" normalizeH="0" noProof="0" dirty="0" smtClean="0"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smtClean="0"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Design”</a:t>
            </a:r>
            <a:endParaRPr kumimoji="0" lang="en-US" sz="4400" b="1" i="0" u="none" strike="noStrike" kern="1200" cap="none" spc="0" normalizeH="0" baseline="0" noProof="0" dirty="0"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22879" y="1371600"/>
            <a:ext cx="27163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</a:t>
            </a:r>
            <a:r>
              <a:rPr lang="en-US" dirty="0" smtClean="0"/>
              <a:t>Wiggins &amp; McTighe, </a:t>
            </a:r>
            <a:r>
              <a:rPr lang="en-US" dirty="0" smtClean="0">
                <a:solidFill>
                  <a:prstClr val="black"/>
                </a:solidFill>
              </a:rPr>
              <a:t>1998)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736384" y="1955285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876282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87F42-73C3-4E5D-959C-90B5B9DBC425}" type="slidenum">
              <a:rPr lang="en-US" smtClean="0"/>
              <a:t>17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542" y="18099"/>
            <a:ext cx="3754041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493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87F42-73C3-4E5D-959C-90B5B9DBC425}" type="slidenum">
              <a:rPr lang="en-US" smtClean="0"/>
              <a:t>18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84447" y="1928122"/>
            <a:ext cx="7804404" cy="4448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200" b="1" dirty="0">
                <a:solidFill>
                  <a:prstClr val="black"/>
                </a:solidFill>
              </a:rPr>
              <a:t>Understanding By Design (UBD</a:t>
            </a:r>
            <a:r>
              <a:rPr lang="en-US" sz="3200" b="1" dirty="0" smtClean="0">
                <a:solidFill>
                  <a:prstClr val="black"/>
                </a:solidFill>
              </a:rPr>
              <a:t>)</a:t>
            </a:r>
            <a:endParaRPr lang="en-US" sz="3200" dirty="0" smtClean="0">
              <a:solidFill>
                <a:prstClr val="black"/>
              </a:solidFill>
            </a:endParaRPr>
          </a:p>
          <a:p>
            <a:pPr marL="457200" lvl="0">
              <a:lnSpc>
                <a:spcPct val="150000"/>
              </a:lnSpc>
            </a:pPr>
            <a:r>
              <a:rPr lang="en-US" sz="3200" b="1" dirty="0" smtClean="0">
                <a:solidFill>
                  <a:prstClr val="black"/>
                </a:solidFill>
              </a:rPr>
              <a:t>in Organizational </a:t>
            </a:r>
            <a:r>
              <a:rPr lang="en-US" sz="3200" b="1" dirty="0" smtClean="0"/>
              <a:t>Leadership, followers are more willing and able to support, meet, and exceed the goals if they are valued as key players in the success and know what the ultimate goals are.</a:t>
            </a:r>
            <a:endParaRPr lang="en-US" sz="3200" b="1" dirty="0">
              <a:solidFill>
                <a:prstClr val="black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65586" y="500062"/>
            <a:ext cx="8226972" cy="1428060"/>
            <a:chOff x="754114" y="500062"/>
            <a:chExt cx="10969295" cy="1428060"/>
          </a:xfrm>
        </p:grpSpPr>
        <p:sp>
          <p:nvSpPr>
            <p:cNvPr id="5" name="Title 1"/>
            <p:cNvSpPr txBox="1">
              <a:spLocks/>
            </p:cNvSpPr>
            <p:nvPr/>
          </p:nvSpPr>
          <p:spPr>
            <a:xfrm>
              <a:off x="754114" y="500062"/>
              <a:ext cx="10326329" cy="901035"/>
            </a:xfrm>
            <a:prstGeom prst="rect">
              <a:avLst/>
            </a:prstGeom>
            <a:solidFill>
              <a:schemeClr val="accent1"/>
            </a:solidFill>
          </p:spPr>
          <p:txBody>
            <a:bodyPr anchor="b">
              <a:normAutofit fontScale="25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spcBef>
                  <a:spcPts val="1800"/>
                </a:spcBef>
              </a:pPr>
              <a:endParaRPr lang="en-US" b="1" dirty="0" smtClean="0"/>
            </a:p>
            <a:p>
              <a:pPr algn="ctr">
                <a:spcBef>
                  <a:spcPts val="1800"/>
                </a:spcBef>
              </a:pPr>
              <a:r>
                <a:rPr lang="en-US" sz="16000" b="1" dirty="0">
                  <a:latin typeface="+mn-lt"/>
                </a:rPr>
                <a:t>Understanding By Design (UBD)</a:t>
              </a:r>
            </a:p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	  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8101648" y="1558790"/>
              <a:ext cx="362176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(</a:t>
              </a:r>
              <a:r>
                <a:rPr lang="en-US" dirty="0" smtClean="0"/>
                <a:t>Wiggins &amp; McTighe, </a:t>
              </a:r>
              <a:r>
                <a:rPr lang="en-US" dirty="0" smtClean="0">
                  <a:solidFill>
                    <a:prstClr val="black"/>
                  </a:solidFill>
                </a:rPr>
                <a:t>1998)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6141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87F42-73C3-4E5D-959C-90B5B9DBC425}" type="slidenum">
              <a:rPr lang="en-US" smtClean="0"/>
              <a:t>19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4078" y="2225976"/>
            <a:ext cx="78044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3600" b="1" dirty="0" smtClean="0">
                <a:solidFill>
                  <a:prstClr val="black"/>
                </a:solidFill>
              </a:rPr>
              <a:t>“My players cannot score if they do not know where the goal is.”</a:t>
            </a:r>
            <a:endParaRPr lang="en-US" sz="3600" b="1" dirty="0">
              <a:solidFill>
                <a:prstClr val="black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65586" y="500062"/>
            <a:ext cx="8226972" cy="1428060"/>
            <a:chOff x="754114" y="500062"/>
            <a:chExt cx="10969295" cy="1428060"/>
          </a:xfrm>
        </p:grpSpPr>
        <p:sp>
          <p:nvSpPr>
            <p:cNvPr id="5" name="Title 1"/>
            <p:cNvSpPr txBox="1">
              <a:spLocks/>
            </p:cNvSpPr>
            <p:nvPr/>
          </p:nvSpPr>
          <p:spPr>
            <a:xfrm>
              <a:off x="754114" y="500062"/>
              <a:ext cx="10326329" cy="901035"/>
            </a:xfrm>
            <a:prstGeom prst="rect">
              <a:avLst/>
            </a:prstGeom>
            <a:solidFill>
              <a:schemeClr val="accent1"/>
            </a:solidFill>
          </p:spPr>
          <p:txBody>
            <a:bodyPr anchor="b">
              <a:normAutofit fontScale="25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spcBef>
                  <a:spcPts val="1800"/>
                </a:spcBef>
              </a:pPr>
              <a:endParaRPr lang="en-US" b="1" dirty="0" smtClean="0"/>
            </a:p>
            <a:p>
              <a:pPr algn="ctr">
                <a:spcBef>
                  <a:spcPts val="1800"/>
                </a:spcBef>
              </a:pPr>
              <a:r>
                <a:rPr lang="en-US" sz="16000" b="1" dirty="0">
                  <a:latin typeface="+mn-lt"/>
                </a:rPr>
                <a:t>Understanding By Design (UBD)</a:t>
              </a:r>
            </a:p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	  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8101648" y="1558790"/>
              <a:ext cx="362176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(</a:t>
              </a:r>
              <a:r>
                <a:rPr lang="en-US" dirty="0" smtClean="0"/>
                <a:t>Wiggins &amp; McTighe, </a:t>
              </a:r>
              <a:r>
                <a:rPr lang="en-US" dirty="0" smtClean="0">
                  <a:solidFill>
                    <a:prstClr val="black"/>
                  </a:solidFill>
                </a:rPr>
                <a:t>1998)</a:t>
              </a:r>
              <a:endParaRPr lang="en-US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6739687" y="3344918"/>
            <a:ext cx="18317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</a:t>
            </a:r>
            <a:r>
              <a:rPr lang="en-US" dirty="0" smtClean="0"/>
              <a:t>McCarthy, often)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149" y="3967598"/>
            <a:ext cx="2203421" cy="235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17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92DE86-70F0-4A6F-8765-93FA00230302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 bwMode="auto">
          <a:xfrm>
            <a:off x="2057400" y="1905000"/>
            <a:ext cx="3352800" cy="3276600"/>
          </a:xfrm>
          <a:prstGeom prst="ellipse">
            <a:avLst/>
          </a:prstGeom>
          <a:solidFill>
            <a:srgbClr val="CC0000">
              <a:alpha val="48000"/>
            </a:srgbClr>
          </a:solidFill>
          <a:ln w="9525" cap="flat" cmpd="sng" algn="ctr">
            <a:solidFill>
              <a:srgbClr val="DFDFD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3200" dirty="0"/>
              <a:t>Leadership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DFDFDF"/>
              </a:solidFill>
              <a:effectLst/>
              <a:latin typeface="Times" charset="0"/>
              <a:ea typeface="ヒラギノ明朝 ProN W6" charset="0"/>
              <a:cs typeface="ヒラギノ明朝 ProN W6" charset="0"/>
              <a:sym typeface="Times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3505200" y="3151414"/>
            <a:ext cx="3657600" cy="3276600"/>
          </a:xfrm>
          <a:prstGeom prst="ellipse">
            <a:avLst/>
          </a:prstGeom>
          <a:solidFill>
            <a:srgbClr val="00B050">
              <a:alpha val="74000"/>
            </a:srgbClr>
          </a:solidFill>
          <a:ln w="9525" cap="flat" cmpd="sng" algn="ctr">
            <a:solidFill>
              <a:srgbClr val="DFDFD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DFDFDF"/>
              </a:solidFill>
              <a:effectLst/>
              <a:latin typeface="Times" charset="0"/>
              <a:ea typeface="ヒラギノ明朝 ProN W6" charset="0"/>
              <a:cs typeface="ヒラギノ明朝 ProN W6" charset="0"/>
              <a:sym typeface="Times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DFDFDF"/>
              </a:solidFill>
              <a:effectLst/>
              <a:latin typeface="Times" charset="0"/>
              <a:ea typeface="ヒラギノ明朝 ProN W6" charset="0"/>
              <a:cs typeface="ヒラギノ明朝 ProN W6" charset="0"/>
              <a:sym typeface="Times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/>
              <a:t>Communication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DFDFDF"/>
              </a:solidFill>
              <a:effectLst/>
              <a:latin typeface="Times" charset="0"/>
              <a:ea typeface="ヒラギノ明朝 ProN W6" charset="0"/>
              <a:cs typeface="ヒラギノ明朝 ProN W6" charset="0"/>
              <a:sym typeface="Times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419600" y="1654629"/>
            <a:ext cx="3352800" cy="3276600"/>
          </a:xfrm>
          <a:prstGeom prst="ellipse">
            <a:avLst/>
          </a:prstGeom>
          <a:solidFill>
            <a:srgbClr val="0070C0">
              <a:alpha val="54000"/>
            </a:srgbClr>
          </a:solidFill>
          <a:ln w="9525" cap="flat" cmpd="sng" algn="ctr">
            <a:solidFill>
              <a:srgbClr val="DFDFD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3200" dirty="0"/>
              <a:t>Followership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04800" y="304800"/>
            <a:ext cx="6309511" cy="1066800"/>
          </a:xfrm>
          <a:prstGeom prst="rect">
            <a:avLst/>
          </a:prstGeom>
          <a:solidFill>
            <a:srgbClr val="0070C0"/>
          </a:solidFill>
        </p:spPr>
        <p:txBody>
          <a:bodyPr rIns="13208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Leadership </a:t>
            </a:r>
            <a:r>
              <a:rPr lang="en-US" dirty="0" smtClean="0">
                <a:cs typeface="Times" charset="0"/>
              </a:rPr>
              <a:t>Venn </a:t>
            </a:r>
            <a:r>
              <a:rPr lang="en-US" dirty="0" smtClean="0"/>
              <a:t>Diagram </a:t>
            </a:r>
          </a:p>
        </p:txBody>
      </p:sp>
    </p:spTree>
    <p:extLst>
      <p:ext uri="{BB962C8B-B14F-4D97-AF65-F5344CB8AC3E}">
        <p14:creationId xmlns:p14="http://schemas.microsoft.com/office/powerpoint/2010/main" val="4548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87F42-73C3-4E5D-959C-90B5B9DBC425}" type="slidenum">
              <a:rPr lang="en-US" smtClean="0"/>
              <a:t>20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65586" y="1638474"/>
            <a:ext cx="822960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600" b="1" dirty="0" smtClean="0">
                <a:solidFill>
                  <a:prstClr val="black"/>
                </a:solidFill>
              </a:rPr>
              <a:t>1</a:t>
            </a:r>
            <a:r>
              <a:rPr lang="en-US" sz="3200" b="1" dirty="0" smtClean="0">
                <a:solidFill>
                  <a:prstClr val="black"/>
                </a:solidFill>
              </a:rPr>
              <a:t>.  Consider your Team Vision.</a:t>
            </a:r>
          </a:p>
          <a:p>
            <a:pPr marL="514350" lvl="0" indent="-514350">
              <a:lnSpc>
                <a:spcPct val="150000"/>
              </a:lnSpc>
              <a:buAutoNum type="arabicPeriod" startAt="2"/>
            </a:pPr>
            <a:r>
              <a:rPr lang="en-US" sz="3200" b="1" dirty="0" smtClean="0">
                <a:solidFill>
                  <a:prstClr val="black"/>
                </a:solidFill>
              </a:rPr>
              <a:t>Walk “Backwards” Down the </a:t>
            </a:r>
          </a:p>
          <a:p>
            <a:pPr lvl="0">
              <a:lnSpc>
                <a:spcPct val="150000"/>
              </a:lnSpc>
            </a:pP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</a:rPr>
              <a:t>     Steps from that Goal.</a:t>
            </a:r>
          </a:p>
          <a:p>
            <a:pPr marL="514350" lvl="0" indent="-514350">
              <a:lnSpc>
                <a:spcPct val="150000"/>
              </a:lnSpc>
              <a:buAutoNum type="arabicPeriod" startAt="3"/>
            </a:pPr>
            <a:r>
              <a:rPr lang="en-US" sz="3200" b="1" dirty="0" smtClean="0">
                <a:solidFill>
                  <a:prstClr val="black"/>
                </a:solidFill>
              </a:rPr>
              <a:t>Work Together to Come to the </a:t>
            </a:r>
            <a:r>
              <a:rPr lang="en-US" sz="3200" b="1" i="1" u="sng" dirty="0" smtClean="0">
                <a:solidFill>
                  <a:prstClr val="black"/>
                </a:solidFill>
              </a:rPr>
              <a:t>Starting Point   </a:t>
            </a:r>
          </a:p>
          <a:p>
            <a:pPr lvl="0">
              <a:lnSpc>
                <a:spcPct val="150000"/>
              </a:lnSpc>
            </a:pPr>
            <a:r>
              <a:rPr lang="en-US" sz="3200" b="1" dirty="0" smtClean="0">
                <a:solidFill>
                  <a:prstClr val="black"/>
                </a:solidFill>
              </a:rPr>
              <a:t>      to Reach that Goal.</a:t>
            </a:r>
            <a:endParaRPr lang="en-US" sz="3200" b="1" dirty="0">
              <a:solidFill>
                <a:prstClr val="black"/>
              </a:solidFill>
            </a:endParaRPr>
          </a:p>
        </p:txBody>
      </p:sp>
      <p:pic>
        <p:nvPicPr>
          <p:cNvPr id="10" name="Picture 9"/>
          <p:cNvPicPr/>
          <p:nvPr/>
        </p:nvPicPr>
        <p:blipFill rotWithShape="1">
          <a:blip r:embed="rId2"/>
          <a:srcRect l="53514" r="15882" b="50456"/>
          <a:stretch/>
        </p:blipFill>
        <p:spPr bwMode="auto">
          <a:xfrm>
            <a:off x="7279569" y="1828800"/>
            <a:ext cx="1511090" cy="18037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565586" y="381000"/>
            <a:ext cx="8329842" cy="6157897"/>
            <a:chOff x="754114" y="500062"/>
            <a:chExt cx="11106455" cy="6157897"/>
          </a:xfrm>
        </p:grpSpPr>
        <p:sp>
          <p:nvSpPr>
            <p:cNvPr id="5" name="Title 1"/>
            <p:cNvSpPr txBox="1">
              <a:spLocks/>
            </p:cNvSpPr>
            <p:nvPr/>
          </p:nvSpPr>
          <p:spPr>
            <a:xfrm>
              <a:off x="754114" y="500062"/>
              <a:ext cx="10326329" cy="901035"/>
            </a:xfrm>
            <a:prstGeom prst="rect">
              <a:avLst/>
            </a:prstGeom>
            <a:solidFill>
              <a:schemeClr val="accent1"/>
            </a:solidFill>
          </p:spPr>
          <p:txBody>
            <a:bodyPr anchor="b">
              <a:normAutofit fontScale="25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spcBef>
                  <a:spcPts val="1800"/>
                </a:spcBef>
              </a:pPr>
              <a:endParaRPr lang="en-US" b="1" dirty="0" smtClean="0"/>
            </a:p>
            <a:p>
              <a:pPr algn="ctr">
                <a:spcBef>
                  <a:spcPts val="1800"/>
                </a:spcBef>
              </a:pPr>
              <a:r>
                <a:rPr lang="en-US" sz="16000" b="1" dirty="0" smtClean="0">
                  <a:latin typeface="+mn-lt"/>
                </a:rPr>
                <a:t>UBD + Action Plan</a:t>
              </a:r>
              <a:endParaRPr lang="en-US" sz="16000" b="1" dirty="0">
                <a:latin typeface="+mn-lt"/>
              </a:endParaRPr>
            </a:p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	  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8238808" y="6288627"/>
              <a:ext cx="362176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(</a:t>
              </a:r>
              <a:r>
                <a:rPr lang="en-US" dirty="0" smtClean="0"/>
                <a:t>Wiggins &amp; McTighe, </a:t>
              </a:r>
              <a:r>
                <a:rPr lang="en-US" dirty="0" smtClean="0">
                  <a:solidFill>
                    <a:prstClr val="black"/>
                  </a:solidFill>
                </a:rPr>
                <a:t>1998)</a:t>
              </a:r>
              <a:endParaRPr lang="en-US" dirty="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401098"/>
            <a:ext cx="1337381" cy="117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58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US" b="1" dirty="0" smtClean="0">
                <a:latin typeface="+mn-lt"/>
              </a:rPr>
              <a:t>Action Plan</a:t>
            </a:r>
            <a:endParaRPr lang="en-US" b="1" dirty="0">
              <a:latin typeface="+mn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A Document that Lists a Sequence of Steps that Must Be Performed Well, For A Strategy To Succeed; that is to attain your Goal.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/>
              <a:t>Three Major Elements 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Specific Tasks: What Will be done and by Whom.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Deadline: When Will It Be Done. </a:t>
            </a:r>
            <a:endParaRPr lang="en-US" sz="2800" dirty="0"/>
          </a:p>
          <a:p>
            <a:pPr marL="514350" indent="-514350">
              <a:buAutoNum type="arabicPeriod"/>
            </a:pPr>
            <a:r>
              <a:rPr lang="en-US" sz="2800" dirty="0" smtClean="0"/>
              <a:t>Resource Allocation: What Specific </a:t>
            </a:r>
            <a:r>
              <a:rPr lang="en-US" sz="2800" b="1" dirty="0" smtClean="0"/>
              <a:t>Funds and Time </a:t>
            </a:r>
            <a:r>
              <a:rPr lang="en-US" sz="2800" dirty="0" smtClean="0"/>
              <a:t>Are Available for Specific Activities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08F51-A50E-4CD1-A968-8E4A2006349B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86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4.bp.blogspot.com/-b416PU2jGoI/U3l7FuP07LI/AAAAAAAAAIk/a96A0y1l9jU/s1600/action+plan+teaching+and+learning+edited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4" b="7900"/>
          <a:stretch/>
        </p:blipFill>
        <p:spPr bwMode="auto">
          <a:xfrm>
            <a:off x="609600" y="1803903"/>
            <a:ext cx="7945925" cy="4205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 rot="20803923">
            <a:off x="2667000" y="4953000"/>
            <a:ext cx="3199915" cy="923330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EXAMPLE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08F51-A50E-4CD1-A968-8E4A2006349B}" type="slidenum">
              <a:rPr lang="en-US" smtClean="0"/>
              <a:t>22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12192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Specific Goal         Specific Tasks                  Resource Allocation          Deadline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7410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08F51-A50E-4CD1-A968-8E4A2006349B}" type="slidenum">
              <a:rPr lang="en-US" smtClean="0"/>
              <a:t>23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2" t="9796" r="50026" b="6395"/>
          <a:stretch/>
        </p:blipFill>
        <p:spPr bwMode="auto">
          <a:xfrm>
            <a:off x="3733800" y="457200"/>
            <a:ext cx="4889241" cy="5747657"/>
          </a:xfrm>
          <a:prstGeom prst="rect">
            <a:avLst/>
          </a:prstGeom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3352800" cy="685800"/>
          </a:xfrm>
          <a:prstGeom prst="rect">
            <a:avLst/>
          </a:prstGeom>
          <a:solidFill>
            <a:schemeClr val="accent1"/>
          </a:solidFill>
        </p:spPr>
        <p:txBody>
          <a:bodyPr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+mn-lt"/>
              </a:rPr>
              <a:t>Action Plan</a:t>
            </a:r>
            <a:endParaRPr lang="en-US" b="1" dirty="0">
              <a:latin typeface="+mn-lt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3"/>
          <a:srcRect l="6305" t="17699" r="5641" b="39233"/>
          <a:stretch/>
        </p:blipFill>
        <p:spPr bwMode="auto">
          <a:xfrm rot="20635396">
            <a:off x="363289" y="2564576"/>
            <a:ext cx="2833878" cy="19232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363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 rotWithShape="1">
          <a:blip r:embed="rId2"/>
          <a:srcRect l="6305" t="17699" r="5641" b="39233"/>
          <a:stretch/>
        </p:blipFill>
        <p:spPr bwMode="auto">
          <a:xfrm rot="339850">
            <a:off x="6060535" y="3106953"/>
            <a:ext cx="2833878" cy="19232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5587" y="1143000"/>
            <a:ext cx="7101078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3600" b="1" dirty="0" smtClean="0"/>
              <a:t> Who is Responsible?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3600" b="1" dirty="0" smtClean="0"/>
              <a:t> What Specifically is to be Done?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3600" b="1" dirty="0" smtClean="0"/>
              <a:t> Where will this be Done?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3600" b="1" dirty="0" smtClean="0"/>
              <a:t> When do we need it by?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3600" b="1" dirty="0" smtClean="0"/>
              <a:t> How will this be done?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3600" b="1" dirty="0" smtClean="0"/>
              <a:t> Who Checks that it is Done?</a:t>
            </a:r>
            <a:endParaRPr lang="en-US" sz="3600" b="1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US" sz="3600" b="1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US" sz="3600" b="1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87F42-73C3-4E5D-959C-90B5B9DBC425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549543" y="5733288"/>
            <a:ext cx="18317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(McCarthy, often)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+mn-lt"/>
              </a:rPr>
              <a:t>Specific </a:t>
            </a:r>
            <a:r>
              <a:rPr lang="en-US" b="1" dirty="0" smtClean="0">
                <a:latin typeface="+mn-lt"/>
              </a:rPr>
              <a:t>Tasks 5 Ws &amp; an H* </a:t>
            </a:r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0887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08F51-A50E-4CD1-A968-8E4A2006349B}" type="slidenum">
              <a:rPr lang="en-US" smtClean="0"/>
              <a:t>25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2" t="9796" r="50026" b="6395"/>
          <a:stretch/>
        </p:blipFill>
        <p:spPr bwMode="auto">
          <a:xfrm>
            <a:off x="3733800" y="457200"/>
            <a:ext cx="4889241" cy="5747657"/>
          </a:xfrm>
          <a:prstGeom prst="rect">
            <a:avLst/>
          </a:prstGeom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3352800" cy="685800"/>
          </a:xfrm>
          <a:prstGeom prst="rect">
            <a:avLst/>
          </a:prstGeom>
          <a:solidFill>
            <a:schemeClr val="accent1"/>
          </a:solidFill>
        </p:spPr>
        <p:txBody>
          <a:bodyPr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+mn-lt"/>
              </a:rPr>
              <a:t>Action Plan</a:t>
            </a:r>
            <a:endParaRPr lang="en-US" b="1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 rot="21043787">
            <a:off x="842930" y="2933047"/>
            <a:ext cx="787536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Team Work Time</a:t>
            </a:r>
            <a:endParaRPr lang="en-US" sz="8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4837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08F51-A50E-4CD1-A968-8E4A2006349B}" type="slidenum">
              <a:rPr lang="en-US" smtClean="0"/>
              <a:t>26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2" t="9796" r="50026" b="6395"/>
          <a:stretch/>
        </p:blipFill>
        <p:spPr bwMode="auto">
          <a:xfrm>
            <a:off x="3733800" y="457200"/>
            <a:ext cx="4889241" cy="5747657"/>
          </a:xfrm>
          <a:prstGeom prst="rect">
            <a:avLst/>
          </a:prstGeom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3352800" cy="685800"/>
          </a:xfrm>
          <a:prstGeom prst="rect">
            <a:avLst/>
          </a:prstGeom>
          <a:solidFill>
            <a:schemeClr val="accent1"/>
          </a:solidFill>
        </p:spPr>
        <p:txBody>
          <a:bodyPr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+mn-lt"/>
              </a:rPr>
              <a:t>Action Plan</a:t>
            </a:r>
            <a:endParaRPr lang="en-US" b="1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 rot="21043787">
            <a:off x="930161" y="4228447"/>
            <a:ext cx="530247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Report Out</a:t>
            </a:r>
            <a:endParaRPr lang="en-US" sz="8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4837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Team </a:t>
            </a:r>
            <a:r>
              <a:rPr lang="en-US" b="1" dirty="0"/>
              <a:t>Assignment</a:t>
            </a:r>
            <a:br>
              <a:rPr lang="en-US" b="1" dirty="0"/>
            </a:br>
            <a:endParaRPr lang="en-US" b="1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76300" y="1700835"/>
            <a:ext cx="7391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b="1" dirty="0" smtClean="0">
                <a:solidFill>
                  <a:prstClr val="black"/>
                </a:solidFill>
                <a:ea typeface="+mj-ea"/>
                <a:cs typeface="+mj-cs"/>
              </a:rPr>
              <a:t>Finalize </a:t>
            </a:r>
            <a:r>
              <a:rPr lang="en-US" sz="4400" b="1" dirty="0">
                <a:solidFill>
                  <a:prstClr val="black"/>
                </a:solidFill>
                <a:ea typeface="+mj-ea"/>
                <a:cs typeface="+mj-cs"/>
              </a:rPr>
              <a:t>Your Vision Statements</a:t>
            </a:r>
          </a:p>
        </p:txBody>
      </p:sp>
      <p:sp>
        <p:nvSpPr>
          <p:cNvPr id="4" name="Rectangle 3"/>
          <p:cNvSpPr/>
          <p:nvPr/>
        </p:nvSpPr>
        <p:spPr>
          <a:xfrm>
            <a:off x="1160712" y="3847447"/>
            <a:ext cx="557396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In 5 years…</a:t>
            </a:r>
            <a:endParaRPr lang="en-US" sz="8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333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US" b="1" dirty="0" smtClean="0">
                <a:latin typeface="+mn-lt"/>
              </a:rPr>
              <a:t>Sharing Your Vision Statements</a:t>
            </a:r>
            <a:endParaRPr lang="en-US" b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 rot="21043787">
            <a:off x="2129371" y="2933047"/>
            <a:ext cx="530247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Report Out</a:t>
            </a:r>
            <a:endParaRPr lang="en-US" sz="8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666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52286" y="701767"/>
            <a:ext cx="7772400" cy="92333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/>
          <a:p>
            <a:r>
              <a:rPr lang="en-US" sz="5400" b="1" dirty="0"/>
              <a:t>What are </a:t>
            </a:r>
            <a:r>
              <a:rPr lang="en-US" sz="5400" b="1" dirty="0" smtClean="0"/>
              <a:t>our Next Steps? </a:t>
            </a:r>
            <a:endParaRPr lang="en-US" sz="5400" dirty="0"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2286" y="2250311"/>
            <a:ext cx="3175242" cy="22454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759322" y="3444650"/>
            <a:ext cx="210164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1  Month</a:t>
            </a:r>
          </a:p>
          <a:p>
            <a:r>
              <a:rPr lang="en-US" sz="3200" b="1" dirty="0" smtClean="0"/>
              <a:t>2  Months</a:t>
            </a:r>
          </a:p>
          <a:p>
            <a:r>
              <a:rPr lang="en-US" sz="3200" b="1" dirty="0" smtClean="0"/>
              <a:t>3  Months</a:t>
            </a:r>
          </a:p>
          <a:p>
            <a:r>
              <a:rPr lang="en-US" sz="3200" b="1" dirty="0" smtClean="0"/>
              <a:t>4  Months</a:t>
            </a:r>
          </a:p>
          <a:p>
            <a:r>
              <a:rPr lang="en-US" sz="3200" b="1" dirty="0" smtClean="0"/>
              <a:t>5  Months</a:t>
            </a:r>
          </a:p>
          <a:p>
            <a:r>
              <a:rPr lang="en-US" sz="3200" b="1" dirty="0" smtClean="0"/>
              <a:t>6  Months</a:t>
            </a:r>
            <a:endParaRPr lang="en-US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933" y="3409960"/>
            <a:ext cx="3055041" cy="30816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87F42-73C3-4E5D-959C-90B5B9DBC425}" type="slidenum">
              <a:rPr lang="en-US" smtClean="0"/>
              <a:t>29</a:t>
            </a:fld>
            <a:endParaRPr lang="en-US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759322" y="2243418"/>
            <a:ext cx="5058652" cy="92333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/>
          <a:p>
            <a:r>
              <a:rPr lang="en-US" sz="5400" b="1" dirty="0" smtClean="0"/>
              <a:t>Skype Sessions    </a:t>
            </a:r>
            <a:endParaRPr lang="en-US" sz="5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887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6309511" cy="1066800"/>
          </a:xfrm>
          <a:solidFill>
            <a:srgbClr val="0070C0"/>
          </a:solidFill>
        </p:spPr>
        <p:txBody>
          <a:bodyPr rIns="132080">
            <a:normAutofit/>
          </a:bodyPr>
          <a:lstStyle/>
          <a:p>
            <a:r>
              <a:rPr lang="en-US" b="1" dirty="0" smtClean="0">
                <a:latin typeface="+mn-lt"/>
              </a:rPr>
              <a:t>Leadership </a:t>
            </a:r>
            <a:r>
              <a:rPr lang="en-US" b="1" dirty="0" smtClean="0">
                <a:latin typeface="+mn-lt"/>
                <a:cs typeface="Times" charset="0"/>
              </a:rPr>
              <a:t>Venn </a:t>
            </a:r>
            <a:r>
              <a:rPr lang="en-US" b="1" dirty="0" smtClean="0">
                <a:latin typeface="+mn-lt"/>
              </a:rPr>
              <a:t>Diagram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E87641-85F0-4F7C-A63F-2DB39376345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11" name="Picture 10"/>
          <p:cNvPicPr/>
          <p:nvPr/>
        </p:nvPicPr>
        <p:blipFill rotWithShape="1">
          <a:blip r:embed="rId2"/>
          <a:srcRect l="48718" t="33960" r="19359" b="16809"/>
          <a:stretch/>
        </p:blipFill>
        <p:spPr bwMode="auto">
          <a:xfrm>
            <a:off x="6705600" y="304800"/>
            <a:ext cx="2125980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17316" y="2151651"/>
            <a:ext cx="7651325" cy="55399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3200" b="1" kern="0" dirty="0" smtClean="0">
                <a:sym typeface="Verdana Bold" charset="0"/>
              </a:rPr>
              <a:t>Leadership</a:t>
            </a:r>
          </a:p>
          <a:p>
            <a:pPr>
              <a:lnSpc>
                <a:spcPct val="150000"/>
              </a:lnSpc>
              <a:defRPr/>
            </a:pPr>
            <a:r>
              <a:rPr lang="en-US" sz="2400" dirty="0" smtClean="0">
                <a:solidFill>
                  <a:srgbClr val="000000"/>
                </a:solidFill>
                <a:cs typeface="Times" charset="0"/>
              </a:rPr>
              <a:t>How </a:t>
            </a:r>
            <a:r>
              <a:rPr lang="en-US" sz="2400" dirty="0">
                <a:solidFill>
                  <a:srgbClr val="000000"/>
                </a:solidFill>
                <a:cs typeface="Times" charset="0"/>
              </a:rPr>
              <a:t>Would You Define Leadership For Yourself</a:t>
            </a:r>
            <a:r>
              <a:rPr lang="en-US" sz="2400" dirty="0" smtClean="0">
                <a:solidFill>
                  <a:srgbClr val="000000"/>
                </a:solidFill>
                <a:cs typeface="Times" charset="0"/>
              </a:rPr>
              <a:t>?</a:t>
            </a:r>
            <a:endParaRPr lang="en-US" b="1" dirty="0" smtClean="0"/>
          </a:p>
          <a:p>
            <a:pPr>
              <a:lnSpc>
                <a:spcPct val="150000"/>
              </a:lnSpc>
              <a:defRPr/>
            </a:pPr>
            <a:r>
              <a:rPr lang="en-US" sz="3200" b="1" kern="0" dirty="0" smtClean="0">
                <a:sym typeface="Verdana Bold" charset="0"/>
              </a:rPr>
              <a:t>Followership</a:t>
            </a:r>
          </a:p>
          <a:p>
            <a:pPr>
              <a:lnSpc>
                <a:spcPct val="150000"/>
              </a:lnSpc>
              <a:defRPr/>
            </a:pPr>
            <a:r>
              <a:rPr lang="en-US" sz="2400" dirty="0">
                <a:solidFill>
                  <a:srgbClr val="000000"/>
                </a:solidFill>
                <a:cs typeface="Times" charset="0"/>
              </a:rPr>
              <a:t>How Would You Identify the Needs of Your Followers? </a:t>
            </a:r>
            <a:endParaRPr lang="en-US" sz="2400" dirty="0" smtClean="0">
              <a:solidFill>
                <a:srgbClr val="000000"/>
              </a:solidFill>
              <a:cs typeface="Times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3200" b="1" kern="0" dirty="0" smtClean="0">
                <a:sym typeface="Verdana Bold" charset="0"/>
              </a:rPr>
              <a:t>Communication</a:t>
            </a:r>
          </a:p>
          <a:p>
            <a:pPr>
              <a:lnSpc>
                <a:spcPct val="150000"/>
              </a:lnSpc>
              <a:defRPr/>
            </a:pPr>
            <a:r>
              <a:rPr lang="en-US" sz="2400" dirty="0">
                <a:solidFill>
                  <a:srgbClr val="000000"/>
                </a:solidFill>
                <a:cs typeface="Times" charset="0"/>
              </a:rPr>
              <a:t>How would you explain the importance of sharing a Vision? </a:t>
            </a:r>
            <a:endParaRPr lang="en-US" sz="2400" dirty="0"/>
          </a:p>
          <a:p>
            <a:pPr>
              <a:defRPr/>
            </a:pPr>
            <a:endParaRPr lang="en-US" sz="3200" b="1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800" b="1" dirty="0"/>
          </a:p>
          <a:p>
            <a:pPr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4402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87F42-73C3-4E5D-959C-90B5B9DBC425}" type="slidenum">
              <a:rPr lang="en-US" smtClean="0"/>
              <a:t>30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838"/>
          <a:stretch/>
        </p:blipFill>
        <p:spPr bwMode="auto">
          <a:xfrm>
            <a:off x="-12071" y="152400"/>
            <a:ext cx="9066213" cy="921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1" t="19802" r="16585" b="7062"/>
          <a:stretch/>
        </p:blipFill>
        <p:spPr bwMode="auto">
          <a:xfrm>
            <a:off x="1752600" y="1342931"/>
            <a:ext cx="7134130" cy="5015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200400" y="5562600"/>
            <a:ext cx="5181600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September 17, </a:t>
            </a:r>
            <a:r>
              <a:rPr lang="en-US" sz="4000" b="1" dirty="0"/>
              <a:t>2016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884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33400" y="1143000"/>
            <a:ext cx="7805975" cy="452431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/>
          <a:p>
            <a:r>
              <a:rPr lang="en-US" sz="9600" b="1" dirty="0" smtClean="0"/>
              <a:t>Reflection on This Week’s Experiences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87F42-73C3-4E5D-959C-90B5B9DBC425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37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46389" y="3298786"/>
            <a:ext cx="481409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cap="none" spc="50" dirty="0" smtClean="0">
                <a:ln w="11430"/>
                <a:latin typeface="Calibri" panose="020F0502020204030204" pitchFamily="34" charset="0"/>
                <a:cs typeface="Times New Roman" panose="02020603050405020304" pitchFamily="18" charset="0"/>
              </a:rPr>
              <a:t>Feedback?</a:t>
            </a:r>
            <a:endParaRPr lang="en-US" sz="7200" b="1" cap="none" spc="50" dirty="0">
              <a:ln w="11430"/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3" y="480021"/>
            <a:ext cx="3295650" cy="43942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87F42-73C3-4E5D-959C-90B5B9DBC425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04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5315" y="504753"/>
            <a:ext cx="4814099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cap="none" spc="50" dirty="0" smtClean="0">
                <a:ln w="11430"/>
                <a:latin typeface="Calibri" panose="020F0502020204030204" pitchFamily="34" charset="0"/>
                <a:cs typeface="Times New Roman" panose="02020603050405020304" pitchFamily="18" charset="0"/>
              </a:rPr>
              <a:t>Celebrate our Success!</a:t>
            </a:r>
            <a:endParaRPr lang="en-US" sz="7200" b="1" cap="none" spc="50" dirty="0">
              <a:ln w="11430"/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380343"/>
            <a:ext cx="4114800" cy="3557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87F42-73C3-4E5D-959C-90B5B9DBC425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74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2316" y="393673"/>
            <a:ext cx="5707768" cy="156966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US" sz="9600" dirty="0" smtClean="0"/>
              <a:t> </a:t>
            </a:r>
            <a:r>
              <a:rPr lang="en-US" sz="9600" b="1" dirty="0" smtClean="0"/>
              <a:t>Welcome! </a:t>
            </a:r>
            <a:endParaRPr lang="en-US" sz="96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87F42-73C3-4E5D-959C-90B5B9DBC425}" type="slidenum">
              <a:rPr lang="en-US" smtClean="0"/>
              <a:t>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49"/>
          <a:stretch/>
        </p:blipFill>
        <p:spPr>
          <a:xfrm>
            <a:off x="5355879" y="3552324"/>
            <a:ext cx="2946804" cy="22125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94104" y="5933997"/>
            <a:ext cx="8216496" cy="68732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/>
              <a:t>Dr. Ray McCarthy                    </a:t>
            </a:r>
            <a:r>
              <a:rPr lang="en-US" sz="3200" dirty="0" smtClean="0">
                <a:hlinkClick r:id="rId3"/>
              </a:rPr>
              <a:t>drraymccarthy@gmail.com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242316" y="2438400"/>
            <a:ext cx="89382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hlinkClick r:id="rId4"/>
              </a:rPr>
              <a:t>http://drraymccarthy.weebly.com</a:t>
            </a:r>
            <a:r>
              <a:rPr lang="en-US" sz="4800" dirty="0" smtClean="0">
                <a:hlinkClick r:id="rId4"/>
              </a:rPr>
              <a:t>/</a:t>
            </a:r>
            <a:r>
              <a:rPr lang="en-US" sz="4800" dirty="0" smtClean="0"/>
              <a:t> </a:t>
            </a:r>
            <a:endParaRPr lang="en-US" sz="4800" dirty="0"/>
          </a:p>
        </p:txBody>
      </p:sp>
      <p:sp>
        <p:nvSpPr>
          <p:cNvPr id="8" name="Rectangle 7"/>
          <p:cNvSpPr/>
          <p:nvPr/>
        </p:nvSpPr>
        <p:spPr>
          <a:xfrm>
            <a:off x="1981200" y="4058418"/>
            <a:ext cx="160986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/>
              <a:t>Day 4</a:t>
            </a:r>
          </a:p>
        </p:txBody>
      </p:sp>
    </p:spTree>
    <p:extLst>
      <p:ext uri="{BB962C8B-B14F-4D97-AF65-F5344CB8AC3E}">
        <p14:creationId xmlns:p14="http://schemas.microsoft.com/office/powerpoint/2010/main" val="385447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08F51-A50E-4CD1-A968-8E4A2006349B}" type="slidenum">
              <a:rPr lang="en-US" smtClean="0"/>
              <a:t>5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19065" y="1066800"/>
            <a:ext cx="8763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/>
              <a:t>"In times of change </a:t>
            </a:r>
            <a:endParaRPr lang="en-US" sz="4400" b="1" dirty="0" smtClean="0"/>
          </a:p>
          <a:p>
            <a:r>
              <a:rPr lang="en-US" sz="4400" b="1" dirty="0" smtClean="0"/>
              <a:t>	learners </a:t>
            </a:r>
            <a:r>
              <a:rPr lang="en-US" sz="4400" b="1" dirty="0"/>
              <a:t>inherit the earth; </a:t>
            </a:r>
            <a:r>
              <a:rPr lang="en-US" sz="4400" b="1" dirty="0" smtClean="0"/>
              <a:t>	while </a:t>
            </a:r>
            <a:r>
              <a:rPr lang="en-US" sz="4400" b="1" dirty="0"/>
              <a:t>the learned find </a:t>
            </a:r>
            <a:r>
              <a:rPr lang="en-US" sz="4400" b="1" dirty="0" smtClean="0"/>
              <a:t>	themselves </a:t>
            </a:r>
            <a:r>
              <a:rPr lang="en-US" sz="4400" b="1" dirty="0"/>
              <a:t>beautifully </a:t>
            </a:r>
            <a:r>
              <a:rPr lang="en-US" sz="4400" b="1" dirty="0" smtClean="0"/>
              <a:t>	equipped </a:t>
            </a:r>
            <a:r>
              <a:rPr lang="en-US" sz="4400" b="1" dirty="0"/>
              <a:t>to deal with a </a:t>
            </a:r>
            <a:r>
              <a:rPr lang="en-US" sz="4400" b="1" dirty="0" smtClean="0"/>
              <a:t>	world </a:t>
            </a:r>
            <a:r>
              <a:rPr lang="en-US" sz="4400" b="1" dirty="0"/>
              <a:t>that no longer </a:t>
            </a:r>
            <a:r>
              <a:rPr lang="en-US" sz="4400" b="1" dirty="0" smtClean="0"/>
              <a:t>exists</a:t>
            </a:r>
            <a:r>
              <a:rPr lang="en-US" sz="4400" b="1" dirty="0"/>
              <a:t>." </a:t>
            </a:r>
            <a:endParaRPr lang="en-US" sz="4400" dirty="0"/>
          </a:p>
        </p:txBody>
      </p:sp>
      <p:sp>
        <p:nvSpPr>
          <p:cNvPr id="4" name="Rectangle 3"/>
          <p:cNvSpPr/>
          <p:nvPr/>
        </p:nvSpPr>
        <p:spPr>
          <a:xfrm>
            <a:off x="6334293" y="5410200"/>
            <a:ext cx="1766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</a:rPr>
              <a:t>(Eric Hoffer, n.d.)</a:t>
            </a:r>
          </a:p>
        </p:txBody>
      </p:sp>
    </p:spTree>
    <p:extLst>
      <p:ext uri="{BB962C8B-B14F-4D97-AF65-F5344CB8AC3E}">
        <p14:creationId xmlns:p14="http://schemas.microsoft.com/office/powerpoint/2010/main" val="40001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87F42-73C3-4E5D-959C-90B5B9DBC425}" type="slidenum">
              <a:rPr lang="en-US" smtClean="0"/>
              <a:t>6</a:t>
            </a:fld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12384" y="161732"/>
            <a:ext cx="7513138" cy="1081852"/>
          </a:xfrm>
          <a:prstGeom prst="rect">
            <a:avLst/>
          </a:prstGeom>
          <a:solidFill>
            <a:schemeClr val="accent1"/>
          </a:solidFill>
        </p:spPr>
        <p:txBody>
          <a:bodyPr>
            <a:normAutofit fontScale="4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70000"/>
              </a:lnSpc>
            </a:pPr>
            <a:r>
              <a:rPr lang="en-US" sz="9000" b="1" dirty="0">
                <a:latin typeface="+mn-lt"/>
              </a:rPr>
              <a:t>Team Assignment: Student Affairs </a:t>
            </a:r>
          </a:p>
          <a:p>
            <a:pPr algn="ctr">
              <a:lnSpc>
                <a:spcPct val="170000"/>
              </a:lnSpc>
            </a:pPr>
            <a:endParaRPr lang="en-US" sz="9000" b="1" dirty="0" smtClean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21920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b="1" dirty="0"/>
          </a:p>
        </p:txBody>
      </p:sp>
      <p:sp>
        <p:nvSpPr>
          <p:cNvPr id="7" name="Oval 6"/>
          <p:cNvSpPr/>
          <p:nvPr/>
        </p:nvSpPr>
        <p:spPr>
          <a:xfrm>
            <a:off x="6477000" y="3088939"/>
            <a:ext cx="2531239" cy="3338126"/>
          </a:xfrm>
          <a:prstGeom prst="ellipse">
            <a:avLst/>
          </a:prstGeom>
          <a:solidFill>
            <a:schemeClr val="accent1">
              <a:alpha val="4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5562600" y="1944605"/>
            <a:ext cx="3510840" cy="3624879"/>
            <a:chOff x="6708647" y="3667278"/>
            <a:chExt cx="4086946" cy="3257810"/>
          </a:xfrm>
        </p:grpSpPr>
        <p:sp>
          <p:nvSpPr>
            <p:cNvPr id="8" name="Oval 7"/>
            <p:cNvSpPr/>
            <p:nvPr/>
          </p:nvSpPr>
          <p:spPr>
            <a:xfrm>
              <a:off x="6708647" y="3667278"/>
              <a:ext cx="3459453" cy="3000095"/>
            </a:xfrm>
            <a:prstGeom prst="ellipse">
              <a:avLst/>
            </a:prstGeom>
            <a:solidFill>
              <a:srgbClr val="FF0000">
                <a:alpha val="40000"/>
              </a:srgb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375293" y="4110578"/>
              <a:ext cx="2073635" cy="3319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Student Affairs </a:t>
              </a:r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880702" y="6344207"/>
              <a:ext cx="1914891" cy="5808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 smtClean="0"/>
                <a:t>Graduate</a:t>
              </a:r>
            </a:p>
            <a:p>
              <a:pPr algn="ctr"/>
              <a:r>
                <a:rPr lang="en-US" b="1" dirty="0" smtClean="0"/>
                <a:t>Employability </a:t>
              </a:r>
              <a:endParaRPr lang="en-US" dirty="0"/>
            </a:p>
          </p:txBody>
        </p:sp>
      </p:grpSp>
      <p:sp>
        <p:nvSpPr>
          <p:cNvPr id="13" name="Oval 12"/>
          <p:cNvSpPr/>
          <p:nvPr/>
        </p:nvSpPr>
        <p:spPr>
          <a:xfrm>
            <a:off x="4953000" y="3427297"/>
            <a:ext cx="2576927" cy="3338126"/>
          </a:xfrm>
          <a:prstGeom prst="ellipse">
            <a:avLst/>
          </a:prstGeom>
          <a:solidFill>
            <a:schemeClr val="accent6">
              <a:alpha val="4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677029" y="5551231"/>
            <a:ext cx="10715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Faculty</a:t>
            </a:r>
          </a:p>
          <a:p>
            <a:r>
              <a:rPr lang="en-US" b="1" dirty="0"/>
              <a:t>Influence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37981" y="2129138"/>
            <a:ext cx="8461157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b="1" dirty="0" smtClean="0"/>
              <a:t>What did you discover?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en-US" sz="1200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b="1" dirty="0" smtClean="0"/>
              <a:t>What would you do to </a:t>
            </a:r>
          </a:p>
          <a:p>
            <a:r>
              <a:rPr lang="en-US" sz="3200" b="1" dirty="0" smtClean="0"/>
              <a:t>      get evidence?</a:t>
            </a:r>
          </a:p>
          <a:p>
            <a:endParaRPr lang="en-US" sz="3200" b="1" dirty="0" smtClean="0"/>
          </a:p>
          <a:p>
            <a:pPr marL="514350" indent="-514350">
              <a:buAutoNum type="arabicPeriod" startAt="3"/>
            </a:pPr>
            <a:r>
              <a:rPr lang="en-US" sz="3200" b="1" dirty="0" smtClean="0"/>
              <a:t>What are the </a:t>
            </a:r>
          </a:p>
          <a:p>
            <a:r>
              <a:rPr lang="en-US" sz="3200" b="1" dirty="0" smtClean="0"/>
              <a:t>      implications of this</a:t>
            </a:r>
          </a:p>
          <a:p>
            <a:r>
              <a:rPr lang="en-US" sz="3200" b="1" dirty="0"/>
              <a:t> </a:t>
            </a:r>
            <a:r>
              <a:rPr lang="en-US" sz="3200" b="1" dirty="0" smtClean="0"/>
              <a:t>     information?</a:t>
            </a:r>
          </a:p>
        </p:txBody>
      </p:sp>
    </p:spTree>
    <p:extLst>
      <p:ext uri="{BB962C8B-B14F-4D97-AF65-F5344CB8AC3E}">
        <p14:creationId xmlns:p14="http://schemas.microsoft.com/office/powerpoint/2010/main" val="69163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87F42-73C3-4E5D-959C-90B5B9DBC425}" type="slidenum">
              <a:rPr lang="en-US" smtClean="0"/>
              <a:t>7</a:t>
            </a:fld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12384" y="161732"/>
            <a:ext cx="3597616" cy="1081852"/>
          </a:xfrm>
          <a:prstGeom prst="rect">
            <a:avLst/>
          </a:prstGeom>
          <a:solidFill>
            <a:schemeClr val="accent1"/>
          </a:solidFill>
        </p:spPr>
        <p:txBody>
          <a:bodyPr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70000"/>
              </a:lnSpc>
            </a:pPr>
            <a:r>
              <a:rPr lang="en-US" sz="9000" b="1" dirty="0" smtClean="0">
                <a:latin typeface="+mn-lt"/>
              </a:rPr>
              <a:t>Student </a:t>
            </a:r>
            <a:r>
              <a:rPr lang="en-US" sz="9000" b="1" dirty="0">
                <a:latin typeface="+mn-lt"/>
              </a:rPr>
              <a:t>Affairs </a:t>
            </a:r>
          </a:p>
          <a:p>
            <a:pPr algn="ctr">
              <a:lnSpc>
                <a:spcPct val="170000"/>
              </a:lnSpc>
            </a:pPr>
            <a:endParaRPr lang="en-US" sz="9000" b="1" dirty="0" smtClean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21920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b="1" dirty="0"/>
          </a:p>
        </p:txBody>
      </p:sp>
      <p:sp>
        <p:nvSpPr>
          <p:cNvPr id="15" name="Rectangle 14"/>
          <p:cNvSpPr/>
          <p:nvPr/>
        </p:nvSpPr>
        <p:spPr>
          <a:xfrm>
            <a:off x="3962400" y="325311"/>
            <a:ext cx="846115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/>
              <a:t>Myers–Briggs Type </a:t>
            </a:r>
            <a:r>
              <a:rPr lang="en-US" sz="3200" b="1" dirty="0" smtClean="0"/>
              <a:t>Indicator</a:t>
            </a:r>
          </a:p>
          <a:p>
            <a:pPr>
              <a:lnSpc>
                <a:spcPct val="150000"/>
              </a:lnSpc>
            </a:pPr>
            <a:endParaRPr lang="en-US" sz="1200" b="1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1" t="20018" r="13411" b="9751"/>
          <a:stretch/>
        </p:blipFill>
        <p:spPr bwMode="auto">
          <a:xfrm>
            <a:off x="198388" y="1371600"/>
            <a:ext cx="8845420" cy="4816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786673" y="630438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3" tooltip="Katharine Cook Briggs"/>
              </a:rPr>
              <a:t>Katharine Cook Briggs</a:t>
            </a:r>
            <a:r>
              <a:rPr lang="en-US" dirty="0"/>
              <a:t> </a:t>
            </a:r>
            <a:r>
              <a:rPr lang="en-US" dirty="0" smtClean="0"/>
              <a:t>&amp; </a:t>
            </a:r>
            <a:r>
              <a:rPr lang="en-US" dirty="0" smtClean="0">
                <a:hlinkClick r:id="rId4" tooltip="Isabel Briggs Myers"/>
              </a:rPr>
              <a:t>Isabel </a:t>
            </a:r>
            <a:r>
              <a:rPr lang="en-US" dirty="0">
                <a:hlinkClick r:id="rId4" tooltip="Isabel Briggs Myers"/>
              </a:rPr>
              <a:t>Briggs </a:t>
            </a:r>
            <a:r>
              <a:rPr lang="en-US" dirty="0" smtClean="0">
                <a:hlinkClick r:id="rId4" tooltip="Isabel Briggs Myers"/>
              </a:rPr>
              <a:t>Myers</a:t>
            </a:r>
            <a:r>
              <a:rPr lang="en-US" dirty="0"/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62200" y="5935052"/>
            <a:ext cx="6477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http://</a:t>
            </a:r>
            <a:r>
              <a:rPr lang="en-US" dirty="0" err="1" smtClean="0">
                <a:hlinkClick r:id="rId5"/>
              </a:rPr>
              <a:t>www.discoveryourpersonality.com</a:t>
            </a:r>
            <a:r>
              <a:rPr lang="en-US" dirty="0" smtClean="0">
                <a:hlinkClick r:id="rId5"/>
              </a:rPr>
              <a:t>/career-</a:t>
            </a:r>
            <a:r>
              <a:rPr lang="en-US" dirty="0" err="1" smtClean="0">
                <a:hlinkClick r:id="rId5"/>
              </a:rPr>
              <a:t>tests.html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71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08F51-A50E-4CD1-A968-8E4A2006349B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3008706"/>
              </p:ext>
            </p:extLst>
          </p:nvPr>
        </p:nvGraphicFramePr>
        <p:xfrm>
          <a:off x="381000" y="533400"/>
          <a:ext cx="6553200" cy="5730240"/>
        </p:xfrm>
        <a:graphic>
          <a:graphicData uri="http://schemas.openxmlformats.org/drawingml/2006/table">
            <a:tbl>
              <a:tblPr firstRow="1" bandRow="1"/>
              <a:tblGrid>
                <a:gridCol w="1752600"/>
                <a:gridCol w="2286000"/>
                <a:gridCol w="2514600"/>
              </a:tblGrid>
              <a:tr h="533400">
                <a:tc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</a:t>
                      </a:r>
                      <a:endParaRPr lang="en-US" sz="3200" b="0" i="0" u="none" strike="noStrike" dirty="0"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</a:t>
                      </a:r>
                      <a:endParaRPr lang="en-US" sz="3200" b="0" i="0" u="none" strike="noStrike"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i="0" u="none" strike="noStrike" dirty="0" smtClean="0">
                          <a:effectLst/>
                          <a:latin typeface="+mn-lt"/>
                        </a:rPr>
                        <a:t>S.W.O.T.</a:t>
                      </a:r>
                      <a:r>
                        <a:rPr lang="en-US" sz="3200" b="1" i="0" u="none" strike="noStrike" baseline="0" dirty="0" smtClean="0">
                          <a:effectLst/>
                          <a:latin typeface="+mn-lt"/>
                        </a:rPr>
                        <a:t> Matrix</a:t>
                      </a:r>
                      <a:endParaRPr lang="en-US" sz="3200" b="1" i="0" u="none" strike="noStrike" dirty="0"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0" i="0" u="none" strike="noStrike" dirty="0" smtClean="0">
                        <a:effectLst/>
                        <a:latin typeface="+mn-lt"/>
                      </a:endParaRPr>
                    </a:p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0" i="0" u="none" strike="noStrike" dirty="0" smtClean="0">
                        <a:effectLst/>
                        <a:latin typeface="+mn-lt"/>
                      </a:endParaRPr>
                    </a:p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0" i="0" u="none" strike="noStrike" dirty="0"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0" i="0" u="none" strike="noStrike" dirty="0"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0" i="0" u="none" strike="noStrike"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0" i="0" u="none" strike="noStrike">
                        <a:effectLst/>
                        <a:latin typeface="+mn-lt"/>
                      </a:endParaRPr>
                    </a:p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OW</a:t>
                      </a:r>
                      <a:endParaRPr lang="en-US" sz="3200" b="0" i="0" u="none" strike="noStrike"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0" i="0" u="none" strike="noStrike">
                        <a:effectLst/>
                        <a:latin typeface="+mn-lt"/>
                      </a:endParaRPr>
                    </a:p>
                    <a:p>
                      <a:pPr marL="0" marR="0" indent="0" algn="ctr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OS</a:t>
                      </a:r>
                      <a:endParaRPr lang="en-US" sz="3200" b="0" i="0" u="none" strike="noStrike"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0" i="0" u="none" strike="noStrike" dirty="0">
                        <a:effectLst/>
                        <a:latin typeface="+mn-lt"/>
                      </a:endParaRPr>
                    </a:p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</a:t>
                      </a:r>
                    </a:p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0" i="0" u="none" strike="noStrike" dirty="0"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0" i="0" u="none" strike="noStrike">
                        <a:effectLst/>
                        <a:latin typeface="+mn-lt"/>
                      </a:endParaRPr>
                    </a:p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TW</a:t>
                      </a:r>
                      <a:endParaRPr lang="en-US" sz="3200" b="0" i="0" u="none" strike="noStrike"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0" i="0" u="none" strike="noStrike">
                        <a:effectLst/>
                        <a:latin typeface="+mn-lt"/>
                      </a:endParaRPr>
                    </a:p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TS</a:t>
                      </a:r>
                      <a:endParaRPr lang="en-US" sz="3200" b="0" i="0" u="none" strike="noStrike"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0" i="0" u="none" strike="noStrike" dirty="0">
                        <a:effectLst/>
                        <a:latin typeface="+mn-lt"/>
                      </a:endParaRPr>
                    </a:p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</a:t>
                      </a:r>
                    </a:p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0" i="0" u="none" strike="noStrike" dirty="0"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962400"/>
            <a:ext cx="2144713" cy="214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80926" y="2057400"/>
            <a:ext cx="7563353" cy="707886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4000" b="1" dirty="0" smtClean="0"/>
              <a:t>Example: Opportunity + Strength =</a:t>
            </a:r>
            <a:endParaRPr lang="en-US" sz="4000" dirty="0"/>
          </a:p>
        </p:txBody>
      </p:sp>
      <p:sp>
        <p:nvSpPr>
          <p:cNvPr id="5" name="Curved Left Arrow 4"/>
          <p:cNvSpPr/>
          <p:nvPr/>
        </p:nvSpPr>
        <p:spPr>
          <a:xfrm>
            <a:off x="3581400" y="2776603"/>
            <a:ext cx="609600" cy="127331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736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8744905"/>
              </p:ext>
            </p:extLst>
          </p:nvPr>
        </p:nvGraphicFramePr>
        <p:xfrm>
          <a:off x="1781779" y="1227144"/>
          <a:ext cx="6847148" cy="457754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12600000" algn="ctr" rotWithShape="0">
                    <a:schemeClr val="bg2">
                      <a:lumMod val="75000"/>
                    </a:schemeClr>
                  </a:outerShdw>
                </a:effectLst>
                <a:tableStyleId>{5C22544A-7EE6-4342-B048-85BDC9FD1C3A}</a:tableStyleId>
              </a:tblPr>
              <a:tblGrid>
                <a:gridCol w="6847148"/>
              </a:tblGrid>
              <a:tr h="3490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/>
                </a:tc>
              </a:tr>
              <a:tr h="487771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Welcome</a:t>
                      </a:r>
                      <a:endParaRPr lang="en-US" sz="2800" b="1" dirty="0"/>
                    </a:p>
                  </a:txBody>
                  <a:tcPr marL="68580" marR="68580"/>
                </a:tc>
              </a:tr>
              <a:tr h="68861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b="1" dirty="0" smtClean="0"/>
                        <a:t>Leader’s</a:t>
                      </a:r>
                      <a:r>
                        <a:rPr lang="en-US" sz="2800" b="1" baseline="0" dirty="0" smtClean="0"/>
                        <a:t> Tool Box</a:t>
                      </a:r>
                      <a:endParaRPr lang="en-US" sz="2800" b="1" dirty="0" smtClean="0"/>
                    </a:p>
                  </a:txBody>
                  <a:tcPr marL="68580" marR="68580"/>
                </a:tc>
              </a:tr>
              <a:tr h="4877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Understanding By Design</a:t>
                      </a:r>
                      <a:endParaRPr lang="en-US" sz="2800" b="1" spc="50" dirty="0" smtClean="0">
                        <a:ln w="11430"/>
                        <a:solidFill>
                          <a:prstClr val="black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80" marR="68580"/>
                </a:tc>
              </a:tr>
              <a:tr h="4877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Vision Statements</a:t>
                      </a:r>
                      <a:endParaRPr lang="en-US" sz="2800" b="1" spc="50" dirty="0" smtClean="0">
                        <a:ln w="11430"/>
                        <a:solidFill>
                          <a:prstClr val="black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80" marR="68580"/>
                </a:tc>
              </a:tr>
              <a:tr h="4877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spc="50" dirty="0" smtClean="0">
                          <a:ln w="11430"/>
                          <a:solidFill>
                            <a:prstClr val="black"/>
                          </a:solidFill>
                          <a:latin typeface="Calibri" panose="020F0502020204030204" pitchFamily="34" charset="0"/>
                        </a:rPr>
                        <a:t>Action</a:t>
                      </a:r>
                      <a:r>
                        <a:rPr lang="en-US" sz="2800" b="1" spc="50" baseline="0" dirty="0" smtClean="0">
                          <a:ln w="11430"/>
                          <a:solidFill>
                            <a:prstClr val="black"/>
                          </a:solidFill>
                          <a:latin typeface="Calibri" panose="020F0502020204030204" pitchFamily="34" charset="0"/>
                        </a:rPr>
                        <a:t> Plans</a:t>
                      </a:r>
                      <a:endParaRPr lang="en-US" sz="2800" b="1" spc="50" dirty="0" smtClean="0">
                        <a:ln w="11430"/>
                        <a:solidFill>
                          <a:prstClr val="black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80" marR="68580"/>
                </a:tc>
              </a:tr>
              <a:tr h="4877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Reflection</a:t>
                      </a:r>
                    </a:p>
                  </a:txBody>
                  <a:tcPr marL="68580" marR="68580"/>
                </a:tc>
              </a:tr>
              <a:tr h="8894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Next Steps</a:t>
                      </a:r>
                    </a:p>
                  </a:txBody>
                  <a:tcPr marL="68580" marR="68580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555138" y="357097"/>
            <a:ext cx="3559662" cy="707886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/>
              <a:t>Today’s </a:t>
            </a:r>
            <a:r>
              <a:rPr lang="en-US" sz="4000" b="1" dirty="0"/>
              <a:t>Agenda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87F42-73C3-4E5D-959C-90B5B9DBC42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39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</TotalTime>
  <Words>767</Words>
  <Application>Microsoft Office PowerPoint</Application>
  <PresentationFormat>On-screen Show (4:3)</PresentationFormat>
  <Paragraphs>211</Paragraphs>
  <Slides>33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Office Theme</vt:lpstr>
      <vt:lpstr>Slide</vt:lpstr>
      <vt:lpstr>PowerPoint Presentation</vt:lpstr>
      <vt:lpstr>PowerPoint Presentation</vt:lpstr>
      <vt:lpstr>Leadership Venn Diagram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Understanding  by Design</vt:lpstr>
      <vt:lpstr>PowerPoint Presentation</vt:lpstr>
      <vt:lpstr>PowerPoint Presentation</vt:lpstr>
      <vt:lpstr>PowerPoint Presentation</vt:lpstr>
      <vt:lpstr>PowerPoint Presentation</vt:lpstr>
      <vt:lpstr>Action Plan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Team Assignment </vt:lpstr>
      <vt:lpstr>Sharing Your Vision Statements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uswdp</dc:creator>
  <cp:lastModifiedBy>uswdp</cp:lastModifiedBy>
  <cp:revision>71</cp:revision>
  <cp:lastPrinted>2016-07-24T08:36:35Z</cp:lastPrinted>
  <dcterms:created xsi:type="dcterms:W3CDTF">2016-07-14T09:18:37Z</dcterms:created>
  <dcterms:modified xsi:type="dcterms:W3CDTF">2016-07-28T01:11:39Z</dcterms:modified>
</cp:coreProperties>
</file>